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716" r:id="rId2"/>
  </p:sldMasterIdLst>
  <p:notesMasterIdLst>
    <p:notesMasterId r:id="rId54"/>
  </p:notesMasterIdLst>
  <p:handoutMasterIdLst>
    <p:handoutMasterId r:id="rId55"/>
  </p:handoutMasterIdLst>
  <p:sldIdLst>
    <p:sldId id="390" r:id="rId3"/>
    <p:sldId id="391" r:id="rId4"/>
    <p:sldId id="405" r:id="rId5"/>
    <p:sldId id="406" r:id="rId6"/>
    <p:sldId id="407" r:id="rId7"/>
    <p:sldId id="408" r:id="rId8"/>
    <p:sldId id="409" r:id="rId9"/>
    <p:sldId id="410" r:id="rId10"/>
    <p:sldId id="428" r:id="rId11"/>
    <p:sldId id="413" r:id="rId12"/>
    <p:sldId id="416" r:id="rId13"/>
    <p:sldId id="412" r:id="rId14"/>
    <p:sldId id="415" r:id="rId15"/>
    <p:sldId id="430" r:id="rId16"/>
    <p:sldId id="429" r:id="rId17"/>
    <p:sldId id="303" r:id="rId18"/>
    <p:sldId id="324" r:id="rId19"/>
    <p:sldId id="305" r:id="rId20"/>
    <p:sldId id="427" r:id="rId21"/>
    <p:sldId id="431" r:id="rId22"/>
    <p:sldId id="307" r:id="rId23"/>
    <p:sldId id="417" r:id="rId24"/>
    <p:sldId id="308" r:id="rId25"/>
    <p:sldId id="310" r:id="rId26"/>
    <p:sldId id="402" r:id="rId27"/>
    <p:sldId id="389" r:id="rId28"/>
    <p:sldId id="327" r:id="rId29"/>
    <p:sldId id="331" r:id="rId30"/>
    <p:sldId id="332" r:id="rId31"/>
    <p:sldId id="432" r:id="rId32"/>
    <p:sldId id="379" r:id="rId33"/>
    <p:sldId id="418" r:id="rId34"/>
    <p:sldId id="419" r:id="rId35"/>
    <p:sldId id="380" r:id="rId36"/>
    <p:sldId id="433" r:id="rId37"/>
    <p:sldId id="335" r:id="rId38"/>
    <p:sldId id="381" r:id="rId39"/>
    <p:sldId id="434" r:id="rId40"/>
    <p:sldId id="420" r:id="rId41"/>
    <p:sldId id="435" r:id="rId42"/>
    <p:sldId id="422" r:id="rId43"/>
    <p:sldId id="423" r:id="rId44"/>
    <p:sldId id="424" r:id="rId45"/>
    <p:sldId id="387" r:id="rId46"/>
    <p:sldId id="436" r:id="rId47"/>
    <p:sldId id="425" r:id="rId48"/>
    <p:sldId id="386" r:id="rId49"/>
    <p:sldId id="426" r:id="rId50"/>
    <p:sldId id="350" r:id="rId51"/>
    <p:sldId id="388" r:id="rId52"/>
    <p:sldId id="325" r:id="rId53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99"/>
    <a:srgbClr val="CCCCFF"/>
    <a:srgbClr val="0000FF"/>
    <a:srgbClr val="009E00"/>
    <a:srgbClr val="FF9933"/>
    <a:srgbClr val="333399"/>
    <a:srgbClr val="00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5" autoAdjust="0"/>
    <p:restoredTop sz="93514" autoAdjust="0"/>
  </p:normalViewPr>
  <p:slideViewPr>
    <p:cSldViewPr snapToGrid="0">
      <p:cViewPr varScale="1">
        <p:scale>
          <a:sx n="145" d="100"/>
          <a:sy n="145" d="100"/>
        </p:scale>
        <p:origin x="20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-3576" y="-108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FAFA2012-C07D-4FD0-9FA5-6AFCE37BDFA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6116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C21522C3-D4B6-4550-B43B-52BD2F8F04F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8831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Cj037884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r>
              <a:rPr lang="en-US" altLang="ko-KR" sz="1000">
                <a:solidFill>
                  <a:srgbClr val="FF4C00"/>
                </a:solidFill>
                <a:cs typeface="Arial" charset="0"/>
              </a:rPr>
              <a:t>© 2007 </a:t>
            </a:r>
            <a:r>
              <a:rPr lang="ko-KR" altLang="en-US" sz="1000">
                <a:solidFill>
                  <a:srgbClr val="FF4C00"/>
                </a:solidFill>
                <a:cs typeface="Arial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charset="0"/>
              </a:rPr>
              <a:t>All rights reserved</a:t>
            </a:r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9191E-8171-457C-AD5B-8FED43563FE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239598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FD31C-2961-4B4F-A777-5EE0FB7D863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570723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3A1CC-69E4-4A7B-B74F-BEDE244CB9C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916469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144EAB6-CBC9-472B-8B23-FD2A99291C83}" type="datetimeFigureOut">
              <a:rPr lang="ko-KR" altLang="en-US" smtClean="0"/>
              <a:t>2021-12-29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59191E-8171-457C-AD5B-8FED43563FEB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6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AB6-CBC9-472B-8B23-FD2A99291C83}" type="datetimeFigureOut">
              <a:rPr lang="ko-KR" altLang="en-US" smtClean="0"/>
              <a:t>2021-12-29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D678407-DD56-4361-B7A7-A7ABE176130B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 latinLnBrk="0">
              <a:defRPr sz="2000">
                <a:latin typeface="Consolas" panose="020B0609020204030204" pitchFamily="49" charset="0"/>
                <a:ea typeface="굴림" panose="020B0600000101010101" pitchFamily="50" charset="-127"/>
              </a:defRPr>
            </a:lvl1pPr>
            <a:lvl2pPr latinLnBrk="0">
              <a:defRPr sz="2000">
                <a:latin typeface="Consolas" panose="020B0609020204030204" pitchFamily="49" charset="0"/>
                <a:ea typeface="굴림" panose="020B0600000101010101" pitchFamily="50" charset="-127"/>
              </a:defRPr>
            </a:lvl2pPr>
            <a:lvl3pPr latinLnBrk="0">
              <a:defRPr sz="2000">
                <a:latin typeface="Consolas" panose="020B0609020204030204" pitchFamily="49" charset="0"/>
                <a:ea typeface="굴림" panose="020B0600000101010101" pitchFamily="50" charset="-127"/>
              </a:defRPr>
            </a:lvl3pPr>
            <a:lvl4pPr latinLnBrk="0">
              <a:defRPr>
                <a:latin typeface="Consolas" panose="020B0609020204030204" pitchFamily="49" charset="0"/>
                <a:ea typeface="굴림" panose="020B0600000101010101" pitchFamily="50" charset="-127"/>
              </a:defRPr>
            </a:lvl4pPr>
            <a:lvl5pPr latinLnBrk="0">
              <a:defRPr>
                <a:latin typeface="Consolas" panose="020B0609020204030204" pitchFamily="49" charset="0"/>
                <a:ea typeface="굴림" panose="020B0600000101010101" pitchFamily="50" charset="-127"/>
              </a:defRPr>
            </a:lvl5pPr>
          </a:lstStyle>
          <a:p>
            <a:pPr lvl="0" eaLnBrk="1" latinLnBrk="0" hangingPunct="1"/>
            <a:r>
              <a:rPr lang="ko-KR" altLang="en-US" dirty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/>
              <a:t>둘째 수준</a:t>
            </a:r>
          </a:p>
          <a:p>
            <a:pPr lvl="2" eaLnBrk="1" latinLnBrk="0" hangingPunct="1"/>
            <a:r>
              <a:rPr lang="ko-KR" altLang="en-US" dirty="0"/>
              <a:t>셋째 수준</a:t>
            </a:r>
          </a:p>
          <a:p>
            <a:pPr lvl="3" eaLnBrk="1" latinLnBrk="0" hangingPunct="1"/>
            <a:r>
              <a:rPr lang="ko-KR" altLang="en-US" dirty="0"/>
              <a:t>넷째 수준</a:t>
            </a:r>
          </a:p>
          <a:p>
            <a:pPr lvl="4" eaLnBrk="1" latinLnBrk="0" hangingPunct="1"/>
            <a:r>
              <a:rPr lang="ko-KR" altLang="en-US" dirty="0"/>
              <a:t>다섯째 수준</a:t>
            </a:r>
            <a:endParaRPr kumimoji="0"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74844C3-071C-4305-ADC1-D74274E40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" y="221296"/>
            <a:ext cx="570528" cy="1027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AB6-CBC9-472B-8B23-FD2A99291C83}" type="datetimeFigureOut">
              <a:rPr lang="ko-KR" altLang="en-US" smtClean="0"/>
              <a:t>2021-12-29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BBE105F-80DB-43B9-8008-F9097C69B59E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144EAB6-CBC9-472B-8B23-FD2A99291C83}" type="datetimeFigureOut">
              <a:rPr lang="ko-KR" altLang="en-US" smtClean="0"/>
              <a:t>2021-12-29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67CC1E2E-418A-453E-A2F1-C9F200A570DE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144EAB6-CBC9-472B-8B23-FD2A99291C83}" type="datetimeFigureOut">
              <a:rPr lang="ko-KR" altLang="en-US" smtClean="0"/>
              <a:t>2021-12-29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32BA7453-E9E4-411E-B0E6-7B704BA4856A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AB6-CBC9-472B-8B23-FD2A99291C83}" type="datetimeFigureOut">
              <a:rPr lang="ko-KR" altLang="en-US" smtClean="0"/>
              <a:t>2021-12-29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567891-727F-427D-BEDE-6097DA4E448A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AB6-CBC9-472B-8B23-FD2A99291C83}" type="datetimeFigureOut">
              <a:rPr lang="ko-KR" altLang="en-US" smtClean="0"/>
              <a:t>2021-12-29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C0FAA50-FE26-4146-B91E-413CDC3C9859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AB6-CBC9-472B-8B23-FD2A99291C83}" type="datetimeFigureOut">
              <a:rPr lang="ko-KR" altLang="en-US" smtClean="0"/>
              <a:t>2021-12-29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D685B8-DA97-4400-9CDB-CF1F92B1501B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78407-DD56-4361-B7A7-A7ABE176130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423347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144EAB6-CBC9-472B-8B23-FD2A99291C83}" type="datetimeFigureOut">
              <a:rPr lang="ko-KR" altLang="en-US" smtClean="0"/>
              <a:t>2021-12-29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075F51E-FD3E-45E7-ACDA-1B5FB048E4AC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EAB6-CBC9-472B-8B23-FD2A99291C83}" type="datetimeFigureOut">
              <a:rPr lang="ko-KR" altLang="en-US" smtClean="0"/>
              <a:t>2021-12-29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FD31C-2961-4B4F-A777-5EE0FB7D863D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144EAB6-CBC9-472B-8B23-FD2A99291C83}" type="datetimeFigureOut">
              <a:rPr lang="ko-KR" altLang="en-US" smtClean="0"/>
              <a:t>2021-12-29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C863A1CC-69E4-4A7B-B74F-BEDE244CB9C6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E105F-80DB-43B9-8008-F9097C69B59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75787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C1E2E-418A-453E-A2F1-C9F200A570D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484838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A7453-E9E4-411E-B0E6-7B704BA4856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67815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67891-727F-427D-BEDE-6097DA4E448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2520372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FAA50-FE26-4146-B91E-413CDC3C985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787388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685B8-DA97-4400-9CDB-CF1F92B1501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7651567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5F51E-FD3E-45E7-ACDA-1B5FB048E4A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45592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214AB393-42B9-44CB-B658-DE4AA672E39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r>
              <a:rPr lang="en-US" altLang="ko-KR" sz="1000">
                <a:solidFill>
                  <a:srgbClr val="FF4C00"/>
                </a:solidFill>
                <a:cs typeface="Arial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med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12/29/2021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4AB393-42B9-44CB-B658-DE4AA672E39A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90688" y="908050"/>
            <a:ext cx="6013185" cy="646331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r>
              <a:rPr lang="ko-KR" altLang="en-US" sz="3600" i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누구나 즐기는 </a:t>
            </a:r>
            <a:r>
              <a:rPr lang="en-US" altLang="ko-KR" sz="3600" i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lang="ko-KR" altLang="en-US" sz="3600" i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언어 콘서트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419350" y="1846263"/>
            <a:ext cx="3925888" cy="69850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/>
            <a:r>
              <a:rPr lang="ko-KR" altLang="en-US" sz="2000"/>
              <a:t>제</a:t>
            </a:r>
            <a:r>
              <a:rPr lang="en-US" altLang="ko-KR" sz="2000"/>
              <a:t>1</a:t>
            </a:r>
            <a:r>
              <a:rPr lang="ko-KR" altLang="en-US" sz="2000"/>
              <a:t>장 프로그래밍 소개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03" y="2700339"/>
            <a:ext cx="3990920" cy="31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45238" y="5322181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i="1" dirty="0"/>
              <a:t>출처</a:t>
            </a:r>
            <a:r>
              <a:rPr lang="en-US" altLang="ko-KR" sz="1400" i="1" dirty="0"/>
              <a:t>: </a:t>
            </a:r>
            <a:r>
              <a:rPr lang="en-US" altLang="ko-KR" sz="1400" i="1" dirty="0" err="1"/>
              <a:t>pixabay</a:t>
            </a:r>
            <a:r>
              <a:rPr lang="ko-KR" altLang="en-US" sz="1400" i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CBF5BF-371B-4C95-BCBF-319CE722AC3E}"/>
              </a:ext>
            </a:extLst>
          </p:cNvPr>
          <p:cNvSpPr txBox="1"/>
          <p:nvPr/>
        </p:nvSpPr>
        <p:spPr>
          <a:xfrm>
            <a:off x="696665" y="375138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개정 </a:t>
            </a:r>
            <a:r>
              <a:rPr lang="en-US" altLang="ko-KR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3</a:t>
            </a:r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판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컴퓨터가 이해하는 언어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한국어나 영어 등으로 작업을 지시한다면 컴퓨터는 전혀 이해할 수 없을 것이다</a:t>
            </a:r>
            <a:r>
              <a:rPr lang="en-US" altLang="ko-KR" dirty="0"/>
              <a:t>.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56" y="2738439"/>
            <a:ext cx="8347944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268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컴퓨터가 이해하는 언어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0</a:t>
            </a:r>
            <a:r>
              <a:rPr lang="ko-KR" altLang="en-US" dirty="0"/>
              <a:t>과 </a:t>
            </a:r>
            <a:r>
              <a:rPr lang="en-US" altLang="ko-KR" dirty="0"/>
              <a:t>1</a:t>
            </a:r>
            <a:r>
              <a:rPr lang="ko-KR" altLang="en-US" dirty="0"/>
              <a:t>로 구성되어 “</a:t>
            </a:r>
            <a:r>
              <a:rPr lang="en-US" altLang="ko-KR" dirty="0"/>
              <a:t>001101110001010...”</a:t>
            </a:r>
            <a:r>
              <a:rPr lang="ko-KR" altLang="en-US" dirty="0"/>
              <a:t>과 같은 이진수로 된 기계어</a:t>
            </a:r>
            <a:r>
              <a:rPr lang="en-US" altLang="ko-KR" dirty="0"/>
              <a:t>(machine language)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6"/>
          <a:stretch/>
        </p:blipFill>
        <p:spPr bwMode="auto">
          <a:xfrm>
            <a:off x="1633537" y="2543175"/>
            <a:ext cx="37433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설명선 2 3"/>
          <p:cNvSpPr/>
          <p:nvPr/>
        </p:nvSpPr>
        <p:spPr>
          <a:xfrm>
            <a:off x="6238875" y="3562350"/>
            <a:ext cx="2905125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2463"/>
              <a:gd name="adj6" fmla="val -9448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i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전선을</a:t>
            </a:r>
            <a:r>
              <a:rPr lang="en-US" altLang="ko-KR" i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i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연결하여 프로그래밍하고 있다</a:t>
            </a:r>
            <a:r>
              <a:rPr lang="en-US" altLang="ko-KR" i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endParaRPr lang="ko-KR" altLang="en-US" i="1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8219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프로그래밍 언어의 분류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2398" y="1827213"/>
            <a:ext cx="8212137" cy="1015663"/>
          </a:xfrm>
          <a:noFill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</a:pPr>
            <a:r>
              <a:rPr lang="ko-KR" altLang="en-US" sz="2000" dirty="0">
                <a:ea typeface="새굴림" pitchFamily="18" charset="-127"/>
              </a:rPr>
              <a:t>기계어</a:t>
            </a:r>
            <a:r>
              <a:rPr lang="en-US" altLang="ko-KR" sz="2000" dirty="0">
                <a:ea typeface="새굴림" pitchFamily="18" charset="-127"/>
              </a:rPr>
              <a:t>(machine language) </a:t>
            </a:r>
          </a:p>
          <a:p>
            <a:pPr>
              <a:spcBef>
                <a:spcPct val="0"/>
              </a:spcBef>
              <a:buClrTx/>
            </a:pPr>
            <a:r>
              <a:rPr lang="ko-KR" altLang="en-US" sz="2000" dirty="0">
                <a:ea typeface="새굴림" pitchFamily="18" charset="-127"/>
              </a:rPr>
              <a:t>어셈블리어</a:t>
            </a:r>
            <a:r>
              <a:rPr lang="en-US" altLang="ko-KR" sz="2000" dirty="0">
                <a:ea typeface="새굴림" pitchFamily="18" charset="-127"/>
              </a:rPr>
              <a:t>(assembly language) </a:t>
            </a:r>
          </a:p>
          <a:p>
            <a:pPr>
              <a:spcBef>
                <a:spcPct val="0"/>
              </a:spcBef>
              <a:buClrTx/>
            </a:pPr>
            <a:r>
              <a:rPr lang="ko-KR" altLang="en-US" sz="2000" dirty="0">
                <a:ea typeface="새굴림" pitchFamily="18" charset="-127"/>
              </a:rPr>
              <a:t>고급 언어</a:t>
            </a:r>
            <a:r>
              <a:rPr lang="en-US" altLang="ko-KR" sz="2000" dirty="0">
                <a:ea typeface="새굴림" pitchFamily="18" charset="-127"/>
              </a:rPr>
              <a:t>(high-level language) </a:t>
            </a:r>
            <a:endParaRPr lang="ko-KR" altLang="en-US" sz="2000" dirty="0">
              <a:ea typeface="새굴림" pitchFamily="18" charset="-127"/>
            </a:endParaRPr>
          </a:p>
        </p:txBody>
      </p:sp>
      <p:grpSp>
        <p:nvGrpSpPr>
          <p:cNvPr id="17412" name="Group 17"/>
          <p:cNvGrpSpPr>
            <a:grpSpLocks/>
          </p:cNvGrpSpPr>
          <p:nvPr/>
        </p:nvGrpSpPr>
        <p:grpSpPr bwMode="auto">
          <a:xfrm>
            <a:off x="1481138" y="3486150"/>
            <a:ext cx="5448300" cy="2070100"/>
            <a:chOff x="645" y="986"/>
            <a:chExt cx="4318" cy="1666"/>
          </a:xfrm>
        </p:grpSpPr>
        <p:sp>
          <p:nvSpPr>
            <p:cNvPr id="17413" name="Freeform 8"/>
            <p:cNvSpPr>
              <a:spLocks/>
            </p:cNvSpPr>
            <p:nvPr/>
          </p:nvSpPr>
          <p:spPr bwMode="auto">
            <a:xfrm>
              <a:off x="645" y="1062"/>
              <a:ext cx="2474" cy="1590"/>
            </a:xfrm>
            <a:custGeom>
              <a:avLst/>
              <a:gdLst>
                <a:gd name="T0" fmla="*/ 876 w 2600"/>
                <a:gd name="T1" fmla="*/ 81 h 1590"/>
                <a:gd name="T2" fmla="*/ 840 w 2600"/>
                <a:gd name="T3" fmla="*/ 81 h 1590"/>
                <a:gd name="T4" fmla="*/ 120 w 2600"/>
                <a:gd name="T5" fmla="*/ 384 h 1590"/>
                <a:gd name="T6" fmla="*/ 120 w 2600"/>
                <a:gd name="T7" fmla="*/ 1142 h 1590"/>
                <a:gd name="T8" fmla="*/ 660 w 2600"/>
                <a:gd name="T9" fmla="*/ 1559 h 1590"/>
                <a:gd name="T10" fmla="*/ 1814 w 2600"/>
                <a:gd name="T11" fmla="*/ 1331 h 1590"/>
                <a:gd name="T12" fmla="*/ 2318 w 2600"/>
                <a:gd name="T13" fmla="*/ 953 h 1590"/>
                <a:gd name="T14" fmla="*/ 2390 w 2600"/>
                <a:gd name="T15" fmla="*/ 309 h 1590"/>
                <a:gd name="T16" fmla="*/ 1814 w 2600"/>
                <a:gd name="T17" fmla="*/ 44 h 1590"/>
                <a:gd name="T18" fmla="*/ 913 w 2600"/>
                <a:gd name="T19" fmla="*/ 44 h 15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00"/>
                <a:gd name="T31" fmla="*/ 0 h 1590"/>
                <a:gd name="T32" fmla="*/ 2600 w 2600"/>
                <a:gd name="T33" fmla="*/ 1590 h 15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00" h="1590">
                  <a:moveTo>
                    <a:pt x="921" y="81"/>
                  </a:moveTo>
                  <a:cubicBezTo>
                    <a:pt x="968" y="55"/>
                    <a:pt x="1016" y="30"/>
                    <a:pt x="883" y="81"/>
                  </a:cubicBezTo>
                  <a:cubicBezTo>
                    <a:pt x="750" y="132"/>
                    <a:pt x="252" y="207"/>
                    <a:pt x="126" y="384"/>
                  </a:cubicBezTo>
                  <a:cubicBezTo>
                    <a:pt x="0" y="561"/>
                    <a:pt x="31" y="946"/>
                    <a:pt x="126" y="1142"/>
                  </a:cubicBezTo>
                  <a:cubicBezTo>
                    <a:pt x="221" y="1338"/>
                    <a:pt x="397" y="1528"/>
                    <a:pt x="694" y="1559"/>
                  </a:cubicBezTo>
                  <a:cubicBezTo>
                    <a:pt x="991" y="1590"/>
                    <a:pt x="1616" y="1432"/>
                    <a:pt x="1906" y="1331"/>
                  </a:cubicBezTo>
                  <a:cubicBezTo>
                    <a:pt x="2196" y="1230"/>
                    <a:pt x="2335" y="1123"/>
                    <a:pt x="2436" y="953"/>
                  </a:cubicBezTo>
                  <a:cubicBezTo>
                    <a:pt x="2537" y="783"/>
                    <a:pt x="2600" y="460"/>
                    <a:pt x="2512" y="309"/>
                  </a:cubicBezTo>
                  <a:cubicBezTo>
                    <a:pt x="2424" y="158"/>
                    <a:pt x="2165" y="88"/>
                    <a:pt x="1906" y="44"/>
                  </a:cubicBezTo>
                  <a:cubicBezTo>
                    <a:pt x="1647" y="0"/>
                    <a:pt x="1303" y="22"/>
                    <a:pt x="959" y="44"/>
                  </a:cubicBez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14" name="Freeform 9"/>
            <p:cNvSpPr>
              <a:spLocks/>
            </p:cNvSpPr>
            <p:nvPr/>
          </p:nvSpPr>
          <p:spPr bwMode="auto">
            <a:xfrm>
              <a:off x="2766" y="986"/>
              <a:ext cx="2197" cy="1590"/>
            </a:xfrm>
            <a:custGeom>
              <a:avLst/>
              <a:gdLst>
                <a:gd name="T0" fmla="*/ 778 w 2600"/>
                <a:gd name="T1" fmla="*/ 81 h 1590"/>
                <a:gd name="T2" fmla="*/ 746 w 2600"/>
                <a:gd name="T3" fmla="*/ 81 h 1590"/>
                <a:gd name="T4" fmla="*/ 106 w 2600"/>
                <a:gd name="T5" fmla="*/ 384 h 1590"/>
                <a:gd name="T6" fmla="*/ 106 w 2600"/>
                <a:gd name="T7" fmla="*/ 1142 h 1590"/>
                <a:gd name="T8" fmla="*/ 586 w 2600"/>
                <a:gd name="T9" fmla="*/ 1559 h 1590"/>
                <a:gd name="T10" fmla="*/ 1611 w 2600"/>
                <a:gd name="T11" fmla="*/ 1331 h 1590"/>
                <a:gd name="T12" fmla="*/ 2058 w 2600"/>
                <a:gd name="T13" fmla="*/ 953 h 1590"/>
                <a:gd name="T14" fmla="*/ 2123 w 2600"/>
                <a:gd name="T15" fmla="*/ 309 h 1590"/>
                <a:gd name="T16" fmla="*/ 1611 w 2600"/>
                <a:gd name="T17" fmla="*/ 44 h 1590"/>
                <a:gd name="T18" fmla="*/ 810 w 2600"/>
                <a:gd name="T19" fmla="*/ 44 h 15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00"/>
                <a:gd name="T31" fmla="*/ 0 h 1590"/>
                <a:gd name="T32" fmla="*/ 2600 w 2600"/>
                <a:gd name="T33" fmla="*/ 1590 h 15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00" h="1590">
                  <a:moveTo>
                    <a:pt x="921" y="81"/>
                  </a:moveTo>
                  <a:cubicBezTo>
                    <a:pt x="968" y="55"/>
                    <a:pt x="1016" y="30"/>
                    <a:pt x="883" y="81"/>
                  </a:cubicBezTo>
                  <a:cubicBezTo>
                    <a:pt x="750" y="132"/>
                    <a:pt x="252" y="207"/>
                    <a:pt x="126" y="384"/>
                  </a:cubicBezTo>
                  <a:cubicBezTo>
                    <a:pt x="0" y="561"/>
                    <a:pt x="31" y="946"/>
                    <a:pt x="126" y="1142"/>
                  </a:cubicBezTo>
                  <a:cubicBezTo>
                    <a:pt x="221" y="1338"/>
                    <a:pt x="397" y="1528"/>
                    <a:pt x="694" y="1559"/>
                  </a:cubicBezTo>
                  <a:cubicBezTo>
                    <a:pt x="991" y="1590"/>
                    <a:pt x="1616" y="1432"/>
                    <a:pt x="1906" y="1331"/>
                  </a:cubicBezTo>
                  <a:cubicBezTo>
                    <a:pt x="2196" y="1230"/>
                    <a:pt x="2335" y="1123"/>
                    <a:pt x="2436" y="953"/>
                  </a:cubicBezTo>
                  <a:cubicBezTo>
                    <a:pt x="2537" y="783"/>
                    <a:pt x="2600" y="460"/>
                    <a:pt x="2512" y="309"/>
                  </a:cubicBezTo>
                  <a:cubicBezTo>
                    <a:pt x="2424" y="158"/>
                    <a:pt x="2165" y="88"/>
                    <a:pt x="1906" y="44"/>
                  </a:cubicBezTo>
                  <a:cubicBezTo>
                    <a:pt x="1647" y="0"/>
                    <a:pt x="1303" y="22"/>
                    <a:pt x="959" y="44"/>
                  </a:cubicBezTo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17415" name="Picture 10" descr="MCj0416470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" y="1402"/>
              <a:ext cx="1125" cy="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11" descr="MCj0378845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" y="1440"/>
              <a:ext cx="871" cy="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7" name="Text Box 12"/>
            <p:cNvSpPr txBox="1">
              <a:spLocks noChangeArrowheads="1"/>
            </p:cNvSpPr>
            <p:nvPr/>
          </p:nvSpPr>
          <p:spPr bwMode="auto">
            <a:xfrm>
              <a:off x="1516" y="1461"/>
              <a:ext cx="636" cy="279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latinLnBrk="1" hangingPunct="1"/>
              <a:r>
                <a:rPr kumimoji="1" lang="ko-KR" altLang="en-US" sz="1600">
                  <a:latin typeface="HY엽서L" pitchFamily="18" charset="-127"/>
                  <a:ea typeface="HY엽서L" pitchFamily="18" charset="-127"/>
                </a:rPr>
                <a:t>기계어</a:t>
              </a:r>
            </a:p>
          </p:txBody>
        </p:sp>
        <p:sp>
          <p:nvSpPr>
            <p:cNvPr id="17418" name="Text Box 13"/>
            <p:cNvSpPr txBox="1">
              <a:spLocks noChangeArrowheads="1"/>
            </p:cNvSpPr>
            <p:nvPr/>
          </p:nvSpPr>
          <p:spPr bwMode="auto">
            <a:xfrm>
              <a:off x="2122" y="1461"/>
              <a:ext cx="959" cy="27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latinLnBrk="1" hangingPunct="1"/>
              <a:r>
                <a:rPr kumimoji="1" lang="ko-KR" altLang="en-US" sz="1600">
                  <a:latin typeface="HY엽서L" pitchFamily="18" charset="-127"/>
                  <a:ea typeface="HY엽서L" pitchFamily="18" charset="-127"/>
                </a:rPr>
                <a:t>어셈블리어</a:t>
              </a:r>
            </a:p>
          </p:txBody>
        </p:sp>
        <p:sp>
          <p:nvSpPr>
            <p:cNvPr id="17419" name="Text Box 14"/>
            <p:cNvSpPr txBox="1">
              <a:spLocks noChangeArrowheads="1"/>
            </p:cNvSpPr>
            <p:nvPr/>
          </p:nvSpPr>
          <p:spPr bwMode="auto">
            <a:xfrm>
              <a:off x="2994" y="1461"/>
              <a:ext cx="798" cy="279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latinLnBrk="1" hangingPunct="1"/>
              <a:r>
                <a:rPr kumimoji="1" lang="ko-KR" altLang="en-US" sz="1600">
                  <a:latin typeface="HY엽서L" pitchFamily="18" charset="-127"/>
                  <a:ea typeface="HY엽서L" pitchFamily="18" charset="-127"/>
                </a:rPr>
                <a:t>고급언어</a:t>
              </a:r>
            </a:p>
          </p:txBody>
        </p:sp>
        <p:sp>
          <p:nvSpPr>
            <p:cNvPr id="17420" name="Text Box 15"/>
            <p:cNvSpPr txBox="1">
              <a:spLocks noChangeArrowheads="1"/>
            </p:cNvSpPr>
            <p:nvPr/>
          </p:nvSpPr>
          <p:spPr bwMode="auto">
            <a:xfrm>
              <a:off x="1043" y="2269"/>
              <a:ext cx="68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latinLnBrk="1" hangingPunct="1"/>
              <a:r>
                <a:rPr kumimoji="1" lang="ko-KR" altLang="en-US" sz="1600">
                  <a:latin typeface="HY엽서L" pitchFamily="18" charset="-127"/>
                  <a:ea typeface="HY엽서L" pitchFamily="18" charset="-127"/>
                </a:rPr>
                <a:t>컴퓨터 </a:t>
              </a:r>
            </a:p>
          </p:txBody>
        </p:sp>
        <p:sp>
          <p:nvSpPr>
            <p:cNvPr id="17421" name="Text Box 16"/>
            <p:cNvSpPr txBox="1">
              <a:spLocks noChangeArrowheads="1"/>
            </p:cNvSpPr>
            <p:nvPr/>
          </p:nvSpPr>
          <p:spPr bwMode="auto">
            <a:xfrm>
              <a:off x="4055" y="2220"/>
              <a:ext cx="52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latinLnBrk="1" hangingPunct="1"/>
              <a:r>
                <a:rPr kumimoji="1" lang="ko-KR" altLang="en-US" sz="1600">
                  <a:latin typeface="HY엽서L" pitchFamily="18" charset="-127"/>
                  <a:ea typeface="HY엽서L" pitchFamily="18" charset="-127"/>
                </a:rPr>
                <a:t>인간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7617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538" y="216942"/>
            <a:ext cx="7789862" cy="769441"/>
          </a:xfrm>
        </p:spPr>
        <p:txBody>
          <a:bodyPr>
            <a:spAutoFit/>
          </a:bodyPr>
          <a:lstStyle/>
          <a:p>
            <a:r>
              <a:rPr lang="ko-KR" altLang="en-US" dirty="0"/>
              <a:t>컴파일러의 역할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643063"/>
            <a:ext cx="85915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95790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4ECDC8-B7B0-4A9B-996E-90D13ECDF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왜 컴퓨터는 </a:t>
            </a:r>
            <a:r>
              <a:rPr lang="en-US" altLang="ko-KR" dirty="0"/>
              <a:t>2</a:t>
            </a:r>
            <a:r>
              <a:rPr lang="ko-KR" altLang="en-US" dirty="0"/>
              <a:t>진법을 사용할까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4508668-863A-4493-A7E8-B33386F2B08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en-US" altLang="ko-KR" sz="1800" b="0" i="0" u="none" strike="noStrike" baseline="0" dirty="0">
                <a:solidFill>
                  <a:srgbClr val="0D0D0D"/>
                </a:solidFill>
                <a:latin typeface="Consolas" panose="020B0609020204030204" pitchFamily="49" charset="0"/>
              </a:rPr>
              <a:t>2</a:t>
            </a:r>
            <a:r>
              <a:rPr lang="ko-KR" altLang="en-US" sz="1800" b="0" i="0" u="none" strike="noStrike" baseline="0" dirty="0">
                <a:solidFill>
                  <a:srgbClr val="0D0D0D"/>
                </a:solidFill>
                <a:latin typeface="YDVYGOStd11"/>
              </a:rPr>
              <a:t>진수는 하드웨어로 구현하기가 쉽다</a:t>
            </a:r>
            <a:r>
              <a:rPr lang="en-US" altLang="ko-KR" sz="1800" b="0" i="0" u="none" strike="noStrike" baseline="0" dirty="0">
                <a:solidFill>
                  <a:srgbClr val="0D0D0D"/>
                </a:solidFill>
                <a:latin typeface="YDVYGOStd11"/>
              </a:rPr>
              <a:t>. </a:t>
            </a:r>
            <a:r>
              <a:rPr lang="ko-KR" altLang="en-US" sz="1800" b="0" i="0" u="none" strike="noStrike" baseline="0" dirty="0">
                <a:solidFill>
                  <a:srgbClr val="0D0D0D"/>
                </a:solidFill>
                <a:latin typeface="YDVYGOStd11"/>
              </a:rPr>
              <a:t>컴퓨터 내부에서는 모든 것을 </a:t>
            </a:r>
            <a:r>
              <a:rPr lang="en-US" altLang="ko-KR" sz="1800" b="0" i="0" u="none" strike="noStrike" baseline="0" dirty="0">
                <a:solidFill>
                  <a:srgbClr val="0D0D0D"/>
                </a:solidFill>
                <a:latin typeface="Consolas" panose="020B0609020204030204" pitchFamily="49" charset="0"/>
              </a:rPr>
              <a:t>2</a:t>
            </a:r>
            <a:r>
              <a:rPr lang="ko-KR" altLang="en-US" sz="1800" b="0" i="0" u="none" strike="noStrike" baseline="0" dirty="0">
                <a:solidFill>
                  <a:srgbClr val="0D0D0D"/>
                </a:solidFill>
                <a:latin typeface="YDVYGOStd11"/>
              </a:rPr>
              <a:t>진수 형태로 표현하여 처리한다</a:t>
            </a:r>
            <a:r>
              <a:rPr lang="en-US" altLang="ko-KR" sz="1800" b="0" i="0" u="none" strike="noStrike" baseline="0" dirty="0">
                <a:solidFill>
                  <a:srgbClr val="0D0D0D"/>
                </a:solidFill>
                <a:latin typeface="YDVYGOStd11"/>
              </a:rPr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6D3E9B7-CD37-433F-963A-50E5D6AD4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35" y="2565026"/>
            <a:ext cx="75914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1C0AD1-F077-4577-8842-58277496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E1B9F0E-8177-44A5-8AE1-96AB46216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874184"/>
            <a:ext cx="8267700" cy="1657350"/>
          </a:xfrm>
          <a:prstGeom prst="rect">
            <a:avLst/>
          </a:prstGeom>
        </p:spPr>
      </p:pic>
      <p:pic>
        <p:nvPicPr>
          <p:cNvPr id="5" name="Picture 4" descr="MC900434929[1]">
            <a:extLst>
              <a:ext uri="{FF2B5EF4-FFF2-40B4-BE49-F238E27FC236}">
                <a16:creationId xmlns:a16="http://schemas.microsoft.com/office/drawing/2014/main" id="{82CD34B3-136C-4319-B78B-0012830B3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5909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428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2EFA9A6-1C79-4EB5-A1A1-C4DD8718C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87" y="3429000"/>
            <a:ext cx="7696200" cy="2562225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C</a:t>
            </a:r>
            <a:r>
              <a:rPr lang="ko-KR" altLang="en-US" dirty="0"/>
              <a:t>언어</a:t>
            </a:r>
            <a:endParaRPr lang="en-US" altLang="ko-K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1970</a:t>
            </a:r>
            <a:r>
              <a:rPr lang="ko-KR" altLang="en-US" dirty="0"/>
              <a:t>년대 초 </a:t>
            </a:r>
            <a:r>
              <a:rPr lang="en-US" altLang="ko-KR" dirty="0"/>
              <a:t>AT&amp;T</a:t>
            </a:r>
            <a:r>
              <a:rPr lang="ko-KR" altLang="en-US" dirty="0"/>
              <a:t>의 </a:t>
            </a:r>
            <a:r>
              <a:rPr lang="en-US" altLang="ko-KR" dirty="0"/>
              <a:t>Dennis Ritchie </a:t>
            </a:r>
            <a:r>
              <a:rPr lang="ko-KR" altLang="en-US" dirty="0"/>
              <a:t>에 의하여 개발</a:t>
            </a:r>
          </a:p>
          <a:p>
            <a:pPr eaLnBrk="1" hangingPunct="1"/>
            <a:r>
              <a:rPr lang="en-US" altLang="ko-KR" dirty="0"/>
              <a:t>B</a:t>
            </a:r>
            <a:r>
              <a:rPr lang="ko-KR" altLang="en-US" dirty="0"/>
              <a:t>언어</a:t>
            </a:r>
            <a:r>
              <a:rPr lang="en-US" altLang="ko-KR" dirty="0"/>
              <a:t>-&gt;C</a:t>
            </a:r>
            <a:r>
              <a:rPr lang="ko-KR" altLang="en-US" dirty="0"/>
              <a:t>언어</a:t>
            </a:r>
          </a:p>
          <a:p>
            <a:pPr eaLnBrk="1" hangingPunct="1"/>
            <a:r>
              <a:rPr lang="en-US" altLang="ko-KR" dirty="0"/>
              <a:t>UNIX </a:t>
            </a:r>
            <a:r>
              <a:rPr lang="ko-KR" altLang="en-US" dirty="0"/>
              <a:t>운영 체제 개발에 필요해서 </a:t>
            </a:r>
            <a:r>
              <a:rPr lang="ko-KR" altLang="en-US" dirty="0" err="1"/>
              <a:t>만들어짐</a:t>
            </a:r>
            <a:endParaRPr lang="ko-KR" altLang="en-US" dirty="0"/>
          </a:p>
          <a:p>
            <a:pPr eaLnBrk="1" hangingPunct="1"/>
            <a:r>
              <a:rPr lang="ko-KR" altLang="en-US" dirty="0"/>
              <a:t>처음부터 전문가용 언어로 출발</a:t>
            </a:r>
          </a:p>
          <a:p>
            <a:pPr eaLnBrk="1" hangingPunct="1"/>
            <a:endParaRPr lang="ko-KR" altLang="en-US" dirty="0"/>
          </a:p>
        </p:txBody>
      </p:sp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0" y="2566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endParaRPr lang="ko-KR" altLang="en-US"/>
          </a:p>
        </p:txBody>
      </p:sp>
      <p:sp>
        <p:nvSpPr>
          <p:cNvPr id="19462" name="Rectangle 13"/>
          <p:cNvSpPr>
            <a:spLocks noChangeArrowheads="1"/>
          </p:cNvSpPr>
          <p:nvPr/>
        </p:nvSpPr>
        <p:spPr bwMode="auto">
          <a:xfrm>
            <a:off x="7359307" y="2149169"/>
            <a:ext cx="181015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400" i="1" dirty="0">
                <a:solidFill>
                  <a:srgbClr val="006600"/>
                </a:solidFill>
              </a:rPr>
              <a:t>Ken Thomson</a:t>
            </a:r>
            <a:r>
              <a:rPr lang="ko-KR" altLang="en-US" sz="1400" i="1" dirty="0">
                <a:solidFill>
                  <a:srgbClr val="006600"/>
                </a:solidFill>
              </a:rPr>
              <a:t>과 </a:t>
            </a:r>
            <a:r>
              <a:rPr lang="en-US" altLang="ko-KR" sz="1400" i="1" dirty="0">
                <a:solidFill>
                  <a:srgbClr val="006600"/>
                </a:solidFill>
              </a:rPr>
              <a:t>Dennis Ritchie</a:t>
            </a:r>
            <a:r>
              <a:rPr lang="ko-KR" altLang="en-US" sz="1400" i="1" dirty="0">
                <a:solidFill>
                  <a:srgbClr val="006600"/>
                </a:solidFill>
              </a:rPr>
              <a:t>가 클린턴 대통령으로부터 </a:t>
            </a:r>
            <a:r>
              <a:rPr lang="en-US" altLang="ko-KR" sz="1400" i="1" dirty="0">
                <a:solidFill>
                  <a:srgbClr val="006600"/>
                </a:solidFill>
              </a:rPr>
              <a:t>National Medal of Technology</a:t>
            </a:r>
            <a:r>
              <a:rPr lang="ko-KR" altLang="en-US" sz="1400" i="1" dirty="0">
                <a:solidFill>
                  <a:srgbClr val="006600"/>
                </a:solidFill>
              </a:rPr>
              <a:t>상을 받는 장면</a:t>
            </a:r>
            <a:endParaRPr lang="en-US" altLang="ko-KR" sz="1400" i="1" dirty="0">
              <a:solidFill>
                <a:srgbClr val="006600"/>
              </a:solidFill>
            </a:endParaRPr>
          </a:p>
        </p:txBody>
      </p:sp>
      <p:sp>
        <p:nvSpPr>
          <p:cNvPr id="19463" name="Freeform 14"/>
          <p:cNvSpPr>
            <a:spLocks/>
          </p:cNvSpPr>
          <p:nvPr/>
        </p:nvSpPr>
        <p:spPr bwMode="auto">
          <a:xfrm flipV="1">
            <a:off x="7758765" y="3533778"/>
            <a:ext cx="772588" cy="798136"/>
          </a:xfrm>
          <a:custGeom>
            <a:avLst/>
            <a:gdLst>
              <a:gd name="T0" fmla="*/ 1011237 w 637"/>
              <a:gd name="T1" fmla="*/ 695325 h 438"/>
              <a:gd name="T2" fmla="*/ 1001712 w 637"/>
              <a:gd name="T3" fmla="*/ 666750 h 438"/>
              <a:gd name="T4" fmla="*/ 992187 w 637"/>
              <a:gd name="T5" fmla="*/ 569913 h 438"/>
              <a:gd name="T6" fmla="*/ 838200 w 637"/>
              <a:gd name="T7" fmla="*/ 328613 h 438"/>
              <a:gd name="T8" fmla="*/ 625475 w 637"/>
              <a:gd name="T9" fmla="*/ 195263 h 438"/>
              <a:gd name="T10" fmla="*/ 260350 w 637"/>
              <a:gd name="T11" fmla="*/ 41275 h 438"/>
              <a:gd name="T12" fmla="*/ 0 w 637"/>
              <a:gd name="T13" fmla="*/ 11113 h 4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7"/>
              <a:gd name="T22" fmla="*/ 0 h 438"/>
              <a:gd name="T23" fmla="*/ 637 w 637"/>
              <a:gd name="T24" fmla="*/ 438 h 4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7" h="438">
                <a:moveTo>
                  <a:pt x="637" y="438"/>
                </a:moveTo>
                <a:cubicBezTo>
                  <a:pt x="635" y="432"/>
                  <a:pt x="632" y="426"/>
                  <a:pt x="631" y="420"/>
                </a:cubicBezTo>
                <a:cubicBezTo>
                  <a:pt x="628" y="400"/>
                  <a:pt x="631" y="378"/>
                  <a:pt x="625" y="359"/>
                </a:cubicBezTo>
                <a:cubicBezTo>
                  <a:pt x="617" y="333"/>
                  <a:pt x="546" y="225"/>
                  <a:pt x="528" y="207"/>
                </a:cubicBezTo>
                <a:cubicBezTo>
                  <a:pt x="497" y="176"/>
                  <a:pt x="432" y="147"/>
                  <a:pt x="394" y="123"/>
                </a:cubicBezTo>
                <a:cubicBezTo>
                  <a:pt x="323" y="77"/>
                  <a:pt x="249" y="37"/>
                  <a:pt x="164" y="26"/>
                </a:cubicBezTo>
                <a:cubicBezTo>
                  <a:pt x="97" y="0"/>
                  <a:pt x="88" y="7"/>
                  <a:pt x="0" y="7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C</a:t>
            </a:r>
            <a:r>
              <a:rPr lang="ko-KR" altLang="en-US"/>
              <a:t>언어의 특징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624013"/>
            <a:ext cx="79629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C</a:t>
            </a:r>
            <a:r>
              <a:rPr lang="ko-KR" altLang="en-US"/>
              <a:t>언어의 특징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u="sng">
                <a:solidFill>
                  <a:schemeClr val="tx2"/>
                </a:solidFill>
              </a:rPr>
              <a:t>간결하다</a:t>
            </a:r>
            <a:r>
              <a:rPr lang="en-US" altLang="ko-KR" u="sng">
                <a:solidFill>
                  <a:schemeClr val="tx2"/>
                </a:solidFill>
              </a:rPr>
              <a:t>.</a:t>
            </a:r>
          </a:p>
          <a:p>
            <a:pPr eaLnBrk="1" hangingPunct="1"/>
            <a:r>
              <a:rPr lang="ko-KR" altLang="en-US" u="sng">
                <a:solidFill>
                  <a:schemeClr val="tx2"/>
                </a:solidFill>
              </a:rPr>
              <a:t>효율적이다</a:t>
            </a:r>
            <a:r>
              <a:rPr lang="en-US" altLang="ko-KR">
                <a:solidFill>
                  <a:schemeClr val="tx2"/>
                </a:solidFill>
              </a:rPr>
              <a:t>.</a:t>
            </a:r>
          </a:p>
          <a:p>
            <a:pPr eaLnBrk="1" hangingPunct="1"/>
            <a:r>
              <a:rPr lang="en-US" altLang="ko-KR" u="sng">
                <a:solidFill>
                  <a:schemeClr val="tx2"/>
                </a:solidFill>
              </a:rPr>
              <a:t>C </a:t>
            </a:r>
            <a:r>
              <a:rPr lang="ko-KR" altLang="en-US" u="sng">
                <a:solidFill>
                  <a:schemeClr val="tx2"/>
                </a:solidFill>
              </a:rPr>
              <a:t>언어는 하드웨어를 직접 제어하는 하는 저수준의 프로그래밍도 가능하고 고수준의 프로그래밍도 가능하다</a:t>
            </a:r>
            <a:r>
              <a:rPr lang="en-US" altLang="ko-KR" u="sng">
                <a:solidFill>
                  <a:schemeClr val="tx2"/>
                </a:solidFill>
              </a:rPr>
              <a:t>.</a:t>
            </a:r>
            <a:r>
              <a:rPr lang="en-US" altLang="ko-KR">
                <a:solidFill>
                  <a:schemeClr val="tx2"/>
                </a:solidFill>
              </a:rPr>
              <a:t> </a:t>
            </a:r>
          </a:p>
          <a:p>
            <a:pPr eaLnBrk="1" hangingPunct="1"/>
            <a:r>
              <a:rPr lang="en-US" altLang="ko-KR" u="sng">
                <a:solidFill>
                  <a:schemeClr val="tx2"/>
                </a:solidFill>
                <a:latin typeface="Arial" charset="0"/>
              </a:rPr>
              <a:t> </a:t>
            </a:r>
            <a:r>
              <a:rPr lang="en-US" altLang="ko-KR" u="sng">
                <a:solidFill>
                  <a:schemeClr val="tx2"/>
                </a:solidFill>
              </a:rPr>
              <a:t>C</a:t>
            </a:r>
            <a:r>
              <a:rPr lang="ko-KR" altLang="en-US" u="sng">
                <a:solidFill>
                  <a:schemeClr val="tx2"/>
                </a:solidFill>
              </a:rPr>
              <a:t>언어는 이식성이 뛰어나다</a:t>
            </a:r>
            <a:r>
              <a:rPr lang="en-US" altLang="ko-KR" u="sng">
                <a:solidFill>
                  <a:schemeClr val="tx2"/>
                </a:solidFill>
              </a:rPr>
              <a:t>.</a:t>
            </a:r>
            <a:r>
              <a:rPr lang="en-US" altLang="ko-KR">
                <a:solidFill>
                  <a:schemeClr val="tx2"/>
                </a:solidFill>
              </a:rPr>
              <a:t> </a:t>
            </a:r>
          </a:p>
          <a:p>
            <a:pPr eaLnBrk="1" hangingPunct="1"/>
            <a:r>
              <a:rPr lang="ko-KR" altLang="en-US" u="sng">
                <a:solidFill>
                  <a:schemeClr val="tx2"/>
                </a:solidFill>
              </a:rPr>
              <a:t>초보자가 배우기가 어렵다</a:t>
            </a:r>
            <a:r>
              <a:rPr lang="en-US" altLang="ko-KR" u="sng">
                <a:solidFill>
                  <a:schemeClr val="tx2"/>
                </a:solidFill>
              </a:rPr>
              <a:t>.</a:t>
            </a:r>
          </a:p>
          <a:p>
            <a:pPr eaLnBrk="1" hangingPunct="1"/>
            <a:endParaRPr lang="en-US" altLang="ko-KR" u="sng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</a:t>
            </a:r>
            <a:r>
              <a:rPr lang="ko-KR" altLang="en-US" dirty="0"/>
              <a:t>언어는 빠르다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C</a:t>
            </a:r>
            <a:r>
              <a:rPr lang="ko-KR" altLang="en-US" dirty="0"/>
              <a:t>언어는 모든 프로그래밍 언어 중에서 속도가 가장 빠르다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07" y="2554595"/>
            <a:ext cx="73818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이번 장에서 학습할 내용</a:t>
            </a: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 rot="-568598">
            <a:off x="889000" y="1031875"/>
            <a:ext cx="3943350" cy="5443538"/>
            <a:chOff x="811" y="850"/>
            <a:chExt cx="2199" cy="2904"/>
          </a:xfrm>
        </p:grpSpPr>
        <p:sp>
          <p:nvSpPr>
            <p:cNvPr id="4138" name="Freeform 4"/>
            <p:cNvSpPr>
              <a:spLocks/>
            </p:cNvSpPr>
            <p:nvPr/>
          </p:nvSpPr>
          <p:spPr bwMode="auto">
            <a:xfrm>
              <a:off x="811" y="893"/>
              <a:ext cx="2199" cy="2861"/>
            </a:xfrm>
            <a:custGeom>
              <a:avLst/>
              <a:gdLst>
                <a:gd name="T0" fmla="*/ 456 w 13192"/>
                <a:gd name="T1" fmla="*/ 3 h 17168"/>
                <a:gd name="T2" fmla="*/ 594 w 13192"/>
                <a:gd name="T3" fmla="*/ 28 h 17168"/>
                <a:gd name="T4" fmla="*/ 832 w 13192"/>
                <a:gd name="T5" fmla="*/ 69 h 17168"/>
                <a:gd name="T6" fmla="*/ 1132 w 13192"/>
                <a:gd name="T7" fmla="*/ 121 h 17168"/>
                <a:gd name="T8" fmla="*/ 1454 w 13192"/>
                <a:gd name="T9" fmla="*/ 176 h 17168"/>
                <a:gd name="T10" fmla="*/ 1687 w 13192"/>
                <a:gd name="T11" fmla="*/ 215 h 17168"/>
                <a:gd name="T12" fmla="*/ 1830 w 13192"/>
                <a:gd name="T13" fmla="*/ 238 h 17168"/>
                <a:gd name="T14" fmla="*/ 1956 w 13192"/>
                <a:gd name="T15" fmla="*/ 257 h 17168"/>
                <a:gd name="T16" fmla="*/ 2060 w 13192"/>
                <a:gd name="T17" fmla="*/ 272 h 17168"/>
                <a:gd name="T18" fmla="*/ 2140 w 13192"/>
                <a:gd name="T19" fmla="*/ 283 h 17168"/>
                <a:gd name="T20" fmla="*/ 2188 w 13192"/>
                <a:gd name="T21" fmla="*/ 287 h 17168"/>
                <a:gd name="T22" fmla="*/ 2194 w 13192"/>
                <a:gd name="T23" fmla="*/ 313 h 17168"/>
                <a:gd name="T24" fmla="*/ 2160 w 13192"/>
                <a:gd name="T25" fmla="*/ 502 h 17168"/>
                <a:gd name="T26" fmla="*/ 2102 w 13192"/>
                <a:gd name="T27" fmla="*/ 832 h 17168"/>
                <a:gd name="T28" fmla="*/ 2028 w 13192"/>
                <a:gd name="T29" fmla="*/ 1250 h 17168"/>
                <a:gd name="T30" fmla="*/ 1969 w 13192"/>
                <a:gd name="T31" fmla="*/ 1591 h 17168"/>
                <a:gd name="T32" fmla="*/ 1930 w 13192"/>
                <a:gd name="T33" fmla="*/ 1820 h 17168"/>
                <a:gd name="T34" fmla="*/ 1892 w 13192"/>
                <a:gd name="T35" fmla="*/ 2042 h 17168"/>
                <a:gd name="T36" fmla="*/ 1858 w 13192"/>
                <a:gd name="T37" fmla="*/ 2252 h 17168"/>
                <a:gd name="T38" fmla="*/ 1827 w 13192"/>
                <a:gd name="T39" fmla="*/ 2441 h 17168"/>
                <a:gd name="T40" fmla="*/ 1802 w 13192"/>
                <a:gd name="T41" fmla="*/ 2606 h 17168"/>
                <a:gd name="T42" fmla="*/ 1782 w 13192"/>
                <a:gd name="T43" fmla="*/ 2738 h 17168"/>
                <a:gd name="T44" fmla="*/ 1771 w 13192"/>
                <a:gd name="T45" fmla="*/ 2831 h 17168"/>
                <a:gd name="T46" fmla="*/ 1750 w 13192"/>
                <a:gd name="T47" fmla="*/ 2858 h 17168"/>
                <a:gd name="T48" fmla="*/ 1618 w 13192"/>
                <a:gd name="T49" fmla="*/ 2836 h 17168"/>
                <a:gd name="T50" fmla="*/ 1387 w 13192"/>
                <a:gd name="T51" fmla="*/ 2799 h 17168"/>
                <a:gd name="T52" fmla="*/ 1096 w 13192"/>
                <a:gd name="T53" fmla="*/ 2751 h 17168"/>
                <a:gd name="T54" fmla="*/ 779 w 13192"/>
                <a:gd name="T55" fmla="*/ 2700 h 17168"/>
                <a:gd name="T56" fmla="*/ 474 w 13192"/>
                <a:gd name="T57" fmla="*/ 2650 h 17168"/>
                <a:gd name="T58" fmla="*/ 217 w 13192"/>
                <a:gd name="T59" fmla="*/ 2608 h 17168"/>
                <a:gd name="T60" fmla="*/ 44 w 13192"/>
                <a:gd name="T61" fmla="*/ 2581 h 17168"/>
                <a:gd name="T62" fmla="*/ 5 w 13192"/>
                <a:gd name="T63" fmla="*/ 2549 h 17168"/>
                <a:gd name="T64" fmla="*/ 39 w 13192"/>
                <a:gd name="T65" fmla="*/ 2367 h 17168"/>
                <a:gd name="T66" fmla="*/ 97 w 13192"/>
                <a:gd name="T67" fmla="*/ 2047 h 17168"/>
                <a:gd name="T68" fmla="*/ 171 w 13192"/>
                <a:gd name="T69" fmla="*/ 1640 h 17168"/>
                <a:gd name="T70" fmla="*/ 231 w 13192"/>
                <a:gd name="T71" fmla="*/ 1305 h 17168"/>
                <a:gd name="T72" fmla="*/ 271 w 13192"/>
                <a:gd name="T73" fmla="*/ 1079 h 17168"/>
                <a:gd name="T74" fmla="*/ 309 w 13192"/>
                <a:gd name="T75" fmla="*/ 858 h 17168"/>
                <a:gd name="T76" fmla="*/ 344 w 13192"/>
                <a:gd name="T77" fmla="*/ 648 h 17168"/>
                <a:gd name="T78" fmla="*/ 375 w 13192"/>
                <a:gd name="T79" fmla="*/ 455 h 17168"/>
                <a:gd name="T80" fmla="*/ 402 w 13192"/>
                <a:gd name="T81" fmla="*/ 285 h 17168"/>
                <a:gd name="T82" fmla="*/ 422 w 13192"/>
                <a:gd name="T83" fmla="*/ 144 h 17168"/>
                <a:gd name="T84" fmla="*/ 434 w 13192"/>
                <a:gd name="T85" fmla="*/ 38 h 17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92"/>
                <a:gd name="T130" fmla="*/ 0 h 17168"/>
                <a:gd name="T131" fmla="*/ 13192 w 13192"/>
                <a:gd name="T132" fmla="*/ 17168 h 171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92" h="17168">
                  <a:moveTo>
                    <a:pt x="2622" y="0"/>
                  </a:moveTo>
                  <a:lnTo>
                    <a:pt x="2737" y="20"/>
                  </a:lnTo>
                  <a:lnTo>
                    <a:pt x="3059" y="78"/>
                  </a:lnTo>
                  <a:lnTo>
                    <a:pt x="3563" y="166"/>
                  </a:lnTo>
                  <a:lnTo>
                    <a:pt x="4216" y="280"/>
                  </a:lnTo>
                  <a:lnTo>
                    <a:pt x="4992" y="416"/>
                  </a:lnTo>
                  <a:lnTo>
                    <a:pt x="5859" y="567"/>
                  </a:lnTo>
                  <a:lnTo>
                    <a:pt x="6789" y="727"/>
                  </a:lnTo>
                  <a:lnTo>
                    <a:pt x="7754" y="892"/>
                  </a:lnTo>
                  <a:lnTo>
                    <a:pt x="8722" y="1056"/>
                  </a:lnTo>
                  <a:lnTo>
                    <a:pt x="9667" y="1212"/>
                  </a:lnTo>
                  <a:lnTo>
                    <a:pt x="10122" y="1288"/>
                  </a:lnTo>
                  <a:lnTo>
                    <a:pt x="10559" y="1359"/>
                  </a:lnTo>
                  <a:lnTo>
                    <a:pt x="10976" y="1426"/>
                  </a:lnTo>
                  <a:lnTo>
                    <a:pt x="11367" y="1487"/>
                  </a:lnTo>
                  <a:lnTo>
                    <a:pt x="11732" y="1544"/>
                  </a:lnTo>
                  <a:lnTo>
                    <a:pt x="12065" y="1593"/>
                  </a:lnTo>
                  <a:lnTo>
                    <a:pt x="12361" y="1635"/>
                  </a:lnTo>
                  <a:lnTo>
                    <a:pt x="12621" y="1671"/>
                  </a:lnTo>
                  <a:lnTo>
                    <a:pt x="12836" y="1698"/>
                  </a:lnTo>
                  <a:lnTo>
                    <a:pt x="13006" y="1716"/>
                  </a:lnTo>
                  <a:lnTo>
                    <a:pt x="13126" y="1724"/>
                  </a:lnTo>
                  <a:lnTo>
                    <a:pt x="13192" y="1721"/>
                  </a:lnTo>
                  <a:lnTo>
                    <a:pt x="13164" y="1878"/>
                  </a:lnTo>
                  <a:lnTo>
                    <a:pt x="13085" y="2321"/>
                  </a:lnTo>
                  <a:lnTo>
                    <a:pt x="12961" y="3014"/>
                  </a:lnTo>
                  <a:lnTo>
                    <a:pt x="12800" y="3917"/>
                  </a:lnTo>
                  <a:lnTo>
                    <a:pt x="12610" y="4991"/>
                  </a:lnTo>
                  <a:lnTo>
                    <a:pt x="12397" y="6199"/>
                  </a:lnTo>
                  <a:lnTo>
                    <a:pt x="12168" y="7502"/>
                  </a:lnTo>
                  <a:lnTo>
                    <a:pt x="11933" y="8862"/>
                  </a:lnTo>
                  <a:lnTo>
                    <a:pt x="11814" y="9550"/>
                  </a:lnTo>
                  <a:lnTo>
                    <a:pt x="11695" y="10239"/>
                  </a:lnTo>
                  <a:lnTo>
                    <a:pt x="11578" y="10922"/>
                  </a:lnTo>
                  <a:lnTo>
                    <a:pt x="11464" y="11596"/>
                  </a:lnTo>
                  <a:lnTo>
                    <a:pt x="11353" y="12256"/>
                  </a:lnTo>
                  <a:lnTo>
                    <a:pt x="11246" y="12896"/>
                  </a:lnTo>
                  <a:lnTo>
                    <a:pt x="11145" y="13512"/>
                  </a:lnTo>
                  <a:lnTo>
                    <a:pt x="11049" y="14098"/>
                  </a:lnTo>
                  <a:lnTo>
                    <a:pt x="10961" y="14650"/>
                  </a:lnTo>
                  <a:lnTo>
                    <a:pt x="10879" y="15165"/>
                  </a:lnTo>
                  <a:lnTo>
                    <a:pt x="10808" y="15635"/>
                  </a:lnTo>
                  <a:lnTo>
                    <a:pt x="10745" y="16058"/>
                  </a:lnTo>
                  <a:lnTo>
                    <a:pt x="10693" y="16427"/>
                  </a:lnTo>
                  <a:lnTo>
                    <a:pt x="10653" y="16738"/>
                  </a:lnTo>
                  <a:lnTo>
                    <a:pt x="10626" y="16987"/>
                  </a:lnTo>
                  <a:lnTo>
                    <a:pt x="10611" y="17168"/>
                  </a:lnTo>
                  <a:lnTo>
                    <a:pt x="10501" y="17151"/>
                  </a:lnTo>
                  <a:lnTo>
                    <a:pt x="10190" y="17100"/>
                  </a:lnTo>
                  <a:lnTo>
                    <a:pt x="9706" y="17020"/>
                  </a:lnTo>
                  <a:lnTo>
                    <a:pt x="9075" y="16917"/>
                  </a:lnTo>
                  <a:lnTo>
                    <a:pt x="8323" y="16795"/>
                  </a:lnTo>
                  <a:lnTo>
                    <a:pt x="7481" y="16657"/>
                  </a:lnTo>
                  <a:lnTo>
                    <a:pt x="6574" y="16508"/>
                  </a:lnTo>
                  <a:lnTo>
                    <a:pt x="5629" y="16354"/>
                  </a:lnTo>
                  <a:lnTo>
                    <a:pt x="4673" y="16199"/>
                  </a:lnTo>
                  <a:lnTo>
                    <a:pt x="3736" y="16047"/>
                  </a:lnTo>
                  <a:lnTo>
                    <a:pt x="2843" y="15902"/>
                  </a:lnTo>
                  <a:lnTo>
                    <a:pt x="2022" y="15769"/>
                  </a:lnTo>
                  <a:lnTo>
                    <a:pt x="1299" y="15652"/>
                  </a:lnTo>
                  <a:lnTo>
                    <a:pt x="703" y="15556"/>
                  </a:lnTo>
                  <a:lnTo>
                    <a:pt x="262" y="15487"/>
                  </a:lnTo>
                  <a:lnTo>
                    <a:pt x="0" y="15448"/>
                  </a:lnTo>
                  <a:lnTo>
                    <a:pt x="28" y="15297"/>
                  </a:lnTo>
                  <a:lnTo>
                    <a:pt x="108" y="14870"/>
                  </a:lnTo>
                  <a:lnTo>
                    <a:pt x="232" y="14201"/>
                  </a:lnTo>
                  <a:lnTo>
                    <a:pt x="392" y="13328"/>
                  </a:lnTo>
                  <a:lnTo>
                    <a:pt x="583" y="12286"/>
                  </a:lnTo>
                  <a:lnTo>
                    <a:pt x="798" y="11111"/>
                  </a:lnTo>
                  <a:lnTo>
                    <a:pt x="1027" y="9840"/>
                  </a:lnTo>
                  <a:lnTo>
                    <a:pt x="1265" y="8507"/>
                  </a:lnTo>
                  <a:lnTo>
                    <a:pt x="1385" y="7831"/>
                  </a:lnTo>
                  <a:lnTo>
                    <a:pt x="1504" y="7151"/>
                  </a:lnTo>
                  <a:lnTo>
                    <a:pt x="1623" y="6475"/>
                  </a:lnTo>
                  <a:lnTo>
                    <a:pt x="1739" y="5806"/>
                  </a:lnTo>
                  <a:lnTo>
                    <a:pt x="1851" y="5149"/>
                  </a:lnTo>
                  <a:lnTo>
                    <a:pt x="1959" y="4509"/>
                  </a:lnTo>
                  <a:lnTo>
                    <a:pt x="2063" y="3889"/>
                  </a:lnTo>
                  <a:lnTo>
                    <a:pt x="2161" y="3296"/>
                  </a:lnTo>
                  <a:lnTo>
                    <a:pt x="2251" y="2731"/>
                  </a:lnTo>
                  <a:lnTo>
                    <a:pt x="2335" y="2202"/>
                  </a:lnTo>
                  <a:lnTo>
                    <a:pt x="2409" y="1711"/>
                  </a:lnTo>
                  <a:lnTo>
                    <a:pt x="2474" y="1264"/>
                  </a:lnTo>
                  <a:lnTo>
                    <a:pt x="2529" y="865"/>
                  </a:lnTo>
                  <a:lnTo>
                    <a:pt x="2573" y="518"/>
                  </a:lnTo>
                  <a:lnTo>
                    <a:pt x="2604" y="229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FCE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9" name="Freeform 5"/>
            <p:cNvSpPr>
              <a:spLocks/>
            </p:cNvSpPr>
            <p:nvPr/>
          </p:nvSpPr>
          <p:spPr bwMode="auto">
            <a:xfrm>
              <a:off x="1573" y="1100"/>
              <a:ext cx="237" cy="239"/>
            </a:xfrm>
            <a:custGeom>
              <a:avLst/>
              <a:gdLst>
                <a:gd name="T0" fmla="*/ 143 w 1424"/>
                <a:gd name="T1" fmla="*/ 5 h 1434"/>
                <a:gd name="T2" fmla="*/ 57 w 1424"/>
                <a:gd name="T3" fmla="*/ 78 h 1434"/>
                <a:gd name="T4" fmla="*/ 43 w 1424"/>
                <a:gd name="T5" fmla="*/ 78 h 1434"/>
                <a:gd name="T6" fmla="*/ 34 w 1424"/>
                <a:gd name="T7" fmla="*/ 80 h 1434"/>
                <a:gd name="T8" fmla="*/ 24 w 1424"/>
                <a:gd name="T9" fmla="*/ 84 h 1434"/>
                <a:gd name="T10" fmla="*/ 15 w 1424"/>
                <a:gd name="T11" fmla="*/ 90 h 1434"/>
                <a:gd name="T12" fmla="*/ 8 w 1424"/>
                <a:gd name="T13" fmla="*/ 99 h 1434"/>
                <a:gd name="T14" fmla="*/ 3 w 1424"/>
                <a:gd name="T15" fmla="*/ 110 h 1434"/>
                <a:gd name="T16" fmla="*/ 0 w 1424"/>
                <a:gd name="T17" fmla="*/ 126 h 1434"/>
                <a:gd name="T18" fmla="*/ 0 w 1424"/>
                <a:gd name="T19" fmla="*/ 136 h 1434"/>
                <a:gd name="T20" fmla="*/ 3 w 1424"/>
                <a:gd name="T21" fmla="*/ 142 h 1434"/>
                <a:gd name="T22" fmla="*/ 7 w 1424"/>
                <a:gd name="T23" fmla="*/ 149 h 1434"/>
                <a:gd name="T24" fmla="*/ 11 w 1424"/>
                <a:gd name="T25" fmla="*/ 159 h 1434"/>
                <a:gd name="T26" fmla="*/ 17 w 1424"/>
                <a:gd name="T27" fmla="*/ 170 h 1434"/>
                <a:gd name="T28" fmla="*/ 24 w 1424"/>
                <a:gd name="T29" fmla="*/ 180 h 1434"/>
                <a:gd name="T30" fmla="*/ 32 w 1424"/>
                <a:gd name="T31" fmla="*/ 191 h 1434"/>
                <a:gd name="T32" fmla="*/ 42 w 1424"/>
                <a:gd name="T33" fmla="*/ 201 h 1434"/>
                <a:gd name="T34" fmla="*/ 56 w 1424"/>
                <a:gd name="T35" fmla="*/ 213 h 1434"/>
                <a:gd name="T36" fmla="*/ 72 w 1424"/>
                <a:gd name="T37" fmla="*/ 224 h 1434"/>
                <a:gd name="T38" fmla="*/ 87 w 1424"/>
                <a:gd name="T39" fmla="*/ 232 h 1434"/>
                <a:gd name="T40" fmla="*/ 102 w 1424"/>
                <a:gd name="T41" fmla="*/ 237 h 1434"/>
                <a:gd name="T42" fmla="*/ 115 w 1424"/>
                <a:gd name="T43" fmla="*/ 239 h 1434"/>
                <a:gd name="T44" fmla="*/ 126 w 1424"/>
                <a:gd name="T45" fmla="*/ 239 h 1434"/>
                <a:gd name="T46" fmla="*/ 135 w 1424"/>
                <a:gd name="T47" fmla="*/ 239 h 1434"/>
                <a:gd name="T48" fmla="*/ 141 w 1424"/>
                <a:gd name="T49" fmla="*/ 238 h 1434"/>
                <a:gd name="T50" fmla="*/ 146 w 1424"/>
                <a:gd name="T51" fmla="*/ 236 h 1434"/>
                <a:gd name="T52" fmla="*/ 151 w 1424"/>
                <a:gd name="T53" fmla="*/ 233 h 1434"/>
                <a:gd name="T54" fmla="*/ 155 w 1424"/>
                <a:gd name="T55" fmla="*/ 229 h 1434"/>
                <a:gd name="T56" fmla="*/ 159 w 1424"/>
                <a:gd name="T57" fmla="*/ 225 h 1434"/>
                <a:gd name="T58" fmla="*/ 162 w 1424"/>
                <a:gd name="T59" fmla="*/ 220 h 1434"/>
                <a:gd name="T60" fmla="*/ 165 w 1424"/>
                <a:gd name="T61" fmla="*/ 211 h 1434"/>
                <a:gd name="T62" fmla="*/ 168 w 1424"/>
                <a:gd name="T63" fmla="*/ 196 h 1434"/>
                <a:gd name="T64" fmla="*/ 168 w 1424"/>
                <a:gd name="T65" fmla="*/ 183 h 1434"/>
                <a:gd name="T66" fmla="*/ 168 w 1424"/>
                <a:gd name="T67" fmla="*/ 169 h 1434"/>
                <a:gd name="T68" fmla="*/ 168 w 1424"/>
                <a:gd name="T69" fmla="*/ 156 h 1434"/>
                <a:gd name="T70" fmla="*/ 235 w 1424"/>
                <a:gd name="T71" fmla="*/ 85 h 1434"/>
                <a:gd name="T72" fmla="*/ 235 w 1424"/>
                <a:gd name="T73" fmla="*/ 79 h 1434"/>
                <a:gd name="T74" fmla="*/ 230 w 1424"/>
                <a:gd name="T75" fmla="*/ 68 h 1434"/>
                <a:gd name="T76" fmla="*/ 224 w 1424"/>
                <a:gd name="T77" fmla="*/ 58 h 1434"/>
                <a:gd name="T78" fmla="*/ 218 w 1424"/>
                <a:gd name="T79" fmla="*/ 49 h 1434"/>
                <a:gd name="T80" fmla="*/ 210 w 1424"/>
                <a:gd name="T81" fmla="*/ 40 h 1434"/>
                <a:gd name="T82" fmla="*/ 201 w 1424"/>
                <a:gd name="T83" fmla="*/ 31 h 1434"/>
                <a:gd name="T84" fmla="*/ 191 w 1424"/>
                <a:gd name="T85" fmla="*/ 23 h 1434"/>
                <a:gd name="T86" fmla="*/ 180 w 1424"/>
                <a:gd name="T87" fmla="*/ 16 h 1434"/>
                <a:gd name="T88" fmla="*/ 167 w 1424"/>
                <a:gd name="T89" fmla="*/ 10 h 1434"/>
                <a:gd name="T90" fmla="*/ 153 w 1424"/>
                <a:gd name="T91" fmla="*/ 5 h 1434"/>
                <a:gd name="T92" fmla="*/ 138 w 1424"/>
                <a:gd name="T93" fmla="*/ 0 h 14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24"/>
                <a:gd name="T142" fmla="*/ 0 h 1434"/>
                <a:gd name="T143" fmla="*/ 1424 w 1424"/>
                <a:gd name="T144" fmla="*/ 1434 h 14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24" h="1434">
                  <a:moveTo>
                    <a:pt x="830" y="0"/>
                  </a:moveTo>
                  <a:lnTo>
                    <a:pt x="846" y="17"/>
                  </a:lnTo>
                  <a:lnTo>
                    <a:pt x="862" y="32"/>
                  </a:lnTo>
                  <a:lnTo>
                    <a:pt x="409" y="472"/>
                  </a:lnTo>
                  <a:lnTo>
                    <a:pt x="391" y="469"/>
                  </a:lnTo>
                  <a:lnTo>
                    <a:pt x="344" y="466"/>
                  </a:lnTo>
                  <a:lnTo>
                    <a:pt x="313" y="466"/>
                  </a:lnTo>
                  <a:lnTo>
                    <a:pt x="278" y="467"/>
                  </a:lnTo>
                  <a:lnTo>
                    <a:pt x="260" y="469"/>
                  </a:lnTo>
                  <a:lnTo>
                    <a:pt x="241" y="472"/>
                  </a:lnTo>
                  <a:lnTo>
                    <a:pt x="222" y="476"/>
                  </a:lnTo>
                  <a:lnTo>
                    <a:pt x="202" y="481"/>
                  </a:lnTo>
                  <a:lnTo>
                    <a:pt x="184" y="487"/>
                  </a:lnTo>
                  <a:lnTo>
                    <a:pt x="165" y="494"/>
                  </a:lnTo>
                  <a:lnTo>
                    <a:pt x="146" y="503"/>
                  </a:lnTo>
                  <a:lnTo>
                    <a:pt x="128" y="514"/>
                  </a:lnTo>
                  <a:lnTo>
                    <a:pt x="110" y="526"/>
                  </a:lnTo>
                  <a:lnTo>
                    <a:pt x="93" y="539"/>
                  </a:lnTo>
                  <a:lnTo>
                    <a:pt x="78" y="554"/>
                  </a:lnTo>
                  <a:lnTo>
                    <a:pt x="62" y="572"/>
                  </a:lnTo>
                  <a:lnTo>
                    <a:pt x="48" y="592"/>
                  </a:lnTo>
                  <a:lnTo>
                    <a:pt x="36" y="613"/>
                  </a:lnTo>
                  <a:lnTo>
                    <a:pt x="26" y="637"/>
                  </a:lnTo>
                  <a:lnTo>
                    <a:pt x="16" y="662"/>
                  </a:lnTo>
                  <a:lnTo>
                    <a:pt x="9" y="691"/>
                  </a:lnTo>
                  <a:lnTo>
                    <a:pt x="4" y="721"/>
                  </a:lnTo>
                  <a:lnTo>
                    <a:pt x="1" y="756"/>
                  </a:lnTo>
                  <a:lnTo>
                    <a:pt x="0" y="792"/>
                  </a:lnTo>
                  <a:lnTo>
                    <a:pt x="1" y="803"/>
                  </a:lnTo>
                  <a:lnTo>
                    <a:pt x="3" y="814"/>
                  </a:lnTo>
                  <a:lnTo>
                    <a:pt x="7" y="826"/>
                  </a:lnTo>
                  <a:lnTo>
                    <a:pt x="12" y="839"/>
                  </a:lnTo>
                  <a:lnTo>
                    <a:pt x="17" y="852"/>
                  </a:lnTo>
                  <a:lnTo>
                    <a:pt x="23" y="866"/>
                  </a:lnTo>
                  <a:lnTo>
                    <a:pt x="32" y="880"/>
                  </a:lnTo>
                  <a:lnTo>
                    <a:pt x="41" y="896"/>
                  </a:lnTo>
                  <a:lnTo>
                    <a:pt x="48" y="915"/>
                  </a:lnTo>
                  <a:lnTo>
                    <a:pt x="56" y="936"/>
                  </a:lnTo>
                  <a:lnTo>
                    <a:pt x="66" y="956"/>
                  </a:lnTo>
                  <a:lnTo>
                    <a:pt x="76" y="976"/>
                  </a:lnTo>
                  <a:lnTo>
                    <a:pt x="88" y="997"/>
                  </a:lnTo>
                  <a:lnTo>
                    <a:pt x="100" y="1018"/>
                  </a:lnTo>
                  <a:lnTo>
                    <a:pt x="114" y="1039"/>
                  </a:lnTo>
                  <a:lnTo>
                    <a:pt x="128" y="1061"/>
                  </a:lnTo>
                  <a:lnTo>
                    <a:pt x="143" y="1082"/>
                  </a:lnTo>
                  <a:lnTo>
                    <a:pt x="160" y="1103"/>
                  </a:lnTo>
                  <a:lnTo>
                    <a:pt x="176" y="1124"/>
                  </a:lnTo>
                  <a:lnTo>
                    <a:pt x="195" y="1144"/>
                  </a:lnTo>
                  <a:lnTo>
                    <a:pt x="214" y="1166"/>
                  </a:lnTo>
                  <a:lnTo>
                    <a:pt x="234" y="1186"/>
                  </a:lnTo>
                  <a:lnTo>
                    <a:pt x="254" y="1207"/>
                  </a:lnTo>
                  <a:lnTo>
                    <a:pt x="275" y="1226"/>
                  </a:lnTo>
                  <a:lnTo>
                    <a:pt x="306" y="1253"/>
                  </a:lnTo>
                  <a:lnTo>
                    <a:pt x="338" y="1277"/>
                  </a:lnTo>
                  <a:lnTo>
                    <a:pt x="368" y="1301"/>
                  </a:lnTo>
                  <a:lnTo>
                    <a:pt x="400" y="1322"/>
                  </a:lnTo>
                  <a:lnTo>
                    <a:pt x="431" y="1342"/>
                  </a:lnTo>
                  <a:lnTo>
                    <a:pt x="463" y="1360"/>
                  </a:lnTo>
                  <a:lnTo>
                    <a:pt x="493" y="1375"/>
                  </a:lnTo>
                  <a:lnTo>
                    <a:pt x="524" y="1389"/>
                  </a:lnTo>
                  <a:lnTo>
                    <a:pt x="553" y="1402"/>
                  </a:lnTo>
                  <a:lnTo>
                    <a:pt x="583" y="1413"/>
                  </a:lnTo>
                  <a:lnTo>
                    <a:pt x="611" y="1421"/>
                  </a:lnTo>
                  <a:lnTo>
                    <a:pt x="639" y="1427"/>
                  </a:lnTo>
                  <a:lnTo>
                    <a:pt x="667" y="1431"/>
                  </a:lnTo>
                  <a:lnTo>
                    <a:pt x="692" y="1433"/>
                  </a:lnTo>
                  <a:lnTo>
                    <a:pt x="716" y="1433"/>
                  </a:lnTo>
                  <a:lnTo>
                    <a:pt x="740" y="1431"/>
                  </a:lnTo>
                  <a:lnTo>
                    <a:pt x="758" y="1433"/>
                  </a:lnTo>
                  <a:lnTo>
                    <a:pt x="777" y="1434"/>
                  </a:lnTo>
                  <a:lnTo>
                    <a:pt x="795" y="1434"/>
                  </a:lnTo>
                  <a:lnTo>
                    <a:pt x="811" y="1433"/>
                  </a:lnTo>
                  <a:lnTo>
                    <a:pt x="823" y="1432"/>
                  </a:lnTo>
                  <a:lnTo>
                    <a:pt x="835" y="1429"/>
                  </a:lnTo>
                  <a:lnTo>
                    <a:pt x="846" y="1427"/>
                  </a:lnTo>
                  <a:lnTo>
                    <a:pt x="856" y="1424"/>
                  </a:lnTo>
                  <a:lnTo>
                    <a:pt x="867" y="1419"/>
                  </a:lnTo>
                  <a:lnTo>
                    <a:pt x="877" y="1415"/>
                  </a:lnTo>
                  <a:lnTo>
                    <a:pt x="887" y="1409"/>
                  </a:lnTo>
                  <a:lnTo>
                    <a:pt x="896" y="1405"/>
                  </a:lnTo>
                  <a:lnTo>
                    <a:pt x="906" y="1398"/>
                  </a:lnTo>
                  <a:lnTo>
                    <a:pt x="915" y="1392"/>
                  </a:lnTo>
                  <a:lnTo>
                    <a:pt x="923" y="1385"/>
                  </a:lnTo>
                  <a:lnTo>
                    <a:pt x="932" y="1376"/>
                  </a:lnTo>
                  <a:lnTo>
                    <a:pt x="939" y="1368"/>
                  </a:lnTo>
                  <a:lnTo>
                    <a:pt x="947" y="1359"/>
                  </a:lnTo>
                  <a:lnTo>
                    <a:pt x="954" y="1349"/>
                  </a:lnTo>
                  <a:lnTo>
                    <a:pt x="960" y="1340"/>
                  </a:lnTo>
                  <a:lnTo>
                    <a:pt x="966" y="1329"/>
                  </a:lnTo>
                  <a:lnTo>
                    <a:pt x="973" y="1319"/>
                  </a:lnTo>
                  <a:lnTo>
                    <a:pt x="978" y="1307"/>
                  </a:lnTo>
                  <a:lnTo>
                    <a:pt x="982" y="1294"/>
                  </a:lnTo>
                  <a:lnTo>
                    <a:pt x="992" y="1268"/>
                  </a:lnTo>
                  <a:lnTo>
                    <a:pt x="999" y="1241"/>
                  </a:lnTo>
                  <a:lnTo>
                    <a:pt x="1005" y="1210"/>
                  </a:lnTo>
                  <a:lnTo>
                    <a:pt x="1008" y="1177"/>
                  </a:lnTo>
                  <a:lnTo>
                    <a:pt x="1011" y="1143"/>
                  </a:lnTo>
                  <a:lnTo>
                    <a:pt x="1011" y="1107"/>
                  </a:lnTo>
                  <a:lnTo>
                    <a:pt x="1011" y="1098"/>
                  </a:lnTo>
                  <a:lnTo>
                    <a:pt x="1009" y="1078"/>
                  </a:lnTo>
                  <a:lnTo>
                    <a:pt x="1009" y="1049"/>
                  </a:lnTo>
                  <a:lnTo>
                    <a:pt x="1008" y="1016"/>
                  </a:lnTo>
                  <a:lnTo>
                    <a:pt x="1008" y="983"/>
                  </a:lnTo>
                  <a:lnTo>
                    <a:pt x="1007" y="953"/>
                  </a:lnTo>
                  <a:lnTo>
                    <a:pt x="1007" y="933"/>
                  </a:lnTo>
                  <a:lnTo>
                    <a:pt x="1007" y="925"/>
                  </a:lnTo>
                  <a:lnTo>
                    <a:pt x="1399" y="505"/>
                  </a:lnTo>
                  <a:lnTo>
                    <a:pt x="1411" y="512"/>
                  </a:lnTo>
                  <a:lnTo>
                    <a:pt x="1424" y="518"/>
                  </a:lnTo>
                  <a:lnTo>
                    <a:pt x="1417" y="496"/>
                  </a:lnTo>
                  <a:lnTo>
                    <a:pt x="1409" y="474"/>
                  </a:lnTo>
                  <a:lnTo>
                    <a:pt x="1400" y="453"/>
                  </a:lnTo>
                  <a:lnTo>
                    <a:pt x="1391" y="430"/>
                  </a:lnTo>
                  <a:lnTo>
                    <a:pt x="1382" y="410"/>
                  </a:lnTo>
                  <a:lnTo>
                    <a:pt x="1371" y="389"/>
                  </a:lnTo>
                  <a:lnTo>
                    <a:pt x="1360" y="369"/>
                  </a:lnTo>
                  <a:lnTo>
                    <a:pt x="1347" y="349"/>
                  </a:lnTo>
                  <a:lnTo>
                    <a:pt x="1336" y="329"/>
                  </a:lnTo>
                  <a:lnTo>
                    <a:pt x="1322" y="310"/>
                  </a:lnTo>
                  <a:lnTo>
                    <a:pt x="1307" y="291"/>
                  </a:lnTo>
                  <a:lnTo>
                    <a:pt x="1293" y="272"/>
                  </a:lnTo>
                  <a:lnTo>
                    <a:pt x="1278" y="255"/>
                  </a:lnTo>
                  <a:lnTo>
                    <a:pt x="1261" y="237"/>
                  </a:lnTo>
                  <a:lnTo>
                    <a:pt x="1244" y="219"/>
                  </a:lnTo>
                  <a:lnTo>
                    <a:pt x="1226" y="203"/>
                  </a:lnTo>
                  <a:lnTo>
                    <a:pt x="1207" y="186"/>
                  </a:lnTo>
                  <a:lnTo>
                    <a:pt x="1188" y="170"/>
                  </a:lnTo>
                  <a:lnTo>
                    <a:pt x="1168" y="155"/>
                  </a:lnTo>
                  <a:lnTo>
                    <a:pt x="1147" y="140"/>
                  </a:lnTo>
                  <a:lnTo>
                    <a:pt x="1126" y="125"/>
                  </a:lnTo>
                  <a:lnTo>
                    <a:pt x="1102" y="111"/>
                  </a:lnTo>
                  <a:lnTo>
                    <a:pt x="1080" y="98"/>
                  </a:lnTo>
                  <a:lnTo>
                    <a:pt x="1055" y="85"/>
                  </a:lnTo>
                  <a:lnTo>
                    <a:pt x="1031" y="72"/>
                  </a:lnTo>
                  <a:lnTo>
                    <a:pt x="1005" y="60"/>
                  </a:lnTo>
                  <a:lnTo>
                    <a:pt x="978" y="49"/>
                  </a:lnTo>
                  <a:lnTo>
                    <a:pt x="949" y="38"/>
                  </a:lnTo>
                  <a:lnTo>
                    <a:pt x="921" y="27"/>
                  </a:lnTo>
                  <a:lnTo>
                    <a:pt x="892" y="18"/>
                  </a:lnTo>
                  <a:lnTo>
                    <a:pt x="862" y="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BB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0" name="Freeform 6"/>
            <p:cNvSpPr>
              <a:spLocks/>
            </p:cNvSpPr>
            <p:nvPr/>
          </p:nvSpPr>
          <p:spPr bwMode="auto">
            <a:xfrm>
              <a:off x="1772" y="1153"/>
              <a:ext cx="21" cy="68"/>
            </a:xfrm>
            <a:custGeom>
              <a:avLst/>
              <a:gdLst>
                <a:gd name="T0" fmla="*/ 0 w 129"/>
                <a:gd name="T1" fmla="*/ 2 h 405"/>
                <a:gd name="T2" fmla="*/ 6 w 129"/>
                <a:gd name="T3" fmla="*/ 48 h 405"/>
                <a:gd name="T4" fmla="*/ 18 w 129"/>
                <a:gd name="T5" fmla="*/ 68 h 405"/>
                <a:gd name="T6" fmla="*/ 21 w 129"/>
                <a:gd name="T7" fmla="*/ 44 h 405"/>
                <a:gd name="T8" fmla="*/ 15 w 129"/>
                <a:gd name="T9" fmla="*/ 0 h 405"/>
                <a:gd name="T10" fmla="*/ 0 w 129"/>
                <a:gd name="T11" fmla="*/ 2 h 4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405"/>
                <a:gd name="T20" fmla="*/ 129 w 129"/>
                <a:gd name="T21" fmla="*/ 405 h 4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405">
                  <a:moveTo>
                    <a:pt x="0" y="9"/>
                  </a:moveTo>
                  <a:lnTo>
                    <a:pt x="35" y="284"/>
                  </a:lnTo>
                  <a:lnTo>
                    <a:pt x="110" y="405"/>
                  </a:lnTo>
                  <a:lnTo>
                    <a:pt x="129" y="262"/>
                  </a:lnTo>
                  <a:lnTo>
                    <a:pt x="9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1" name="Freeform 7"/>
            <p:cNvSpPr>
              <a:spLocks/>
            </p:cNvSpPr>
            <p:nvPr/>
          </p:nvSpPr>
          <p:spPr bwMode="auto">
            <a:xfrm>
              <a:off x="1658" y="1035"/>
              <a:ext cx="224" cy="147"/>
            </a:xfrm>
            <a:custGeom>
              <a:avLst/>
              <a:gdLst>
                <a:gd name="T0" fmla="*/ 47 w 1346"/>
                <a:gd name="T1" fmla="*/ 22 h 883"/>
                <a:gd name="T2" fmla="*/ 37 w 1346"/>
                <a:gd name="T3" fmla="*/ 26 h 883"/>
                <a:gd name="T4" fmla="*/ 29 w 1346"/>
                <a:gd name="T5" fmla="*/ 32 h 883"/>
                <a:gd name="T6" fmla="*/ 22 w 1346"/>
                <a:gd name="T7" fmla="*/ 38 h 883"/>
                <a:gd name="T8" fmla="*/ 19 w 1346"/>
                <a:gd name="T9" fmla="*/ 42 h 883"/>
                <a:gd name="T10" fmla="*/ 12 w 1346"/>
                <a:gd name="T11" fmla="*/ 51 h 883"/>
                <a:gd name="T12" fmla="*/ 5 w 1346"/>
                <a:gd name="T13" fmla="*/ 64 h 883"/>
                <a:gd name="T14" fmla="*/ 1 w 1346"/>
                <a:gd name="T15" fmla="*/ 76 h 883"/>
                <a:gd name="T16" fmla="*/ 0 w 1346"/>
                <a:gd name="T17" fmla="*/ 88 h 883"/>
                <a:gd name="T18" fmla="*/ 2 w 1346"/>
                <a:gd name="T19" fmla="*/ 98 h 883"/>
                <a:gd name="T20" fmla="*/ 6 w 1346"/>
                <a:gd name="T21" fmla="*/ 108 h 883"/>
                <a:gd name="T22" fmla="*/ 12 w 1346"/>
                <a:gd name="T23" fmla="*/ 116 h 883"/>
                <a:gd name="T24" fmla="*/ 21 w 1346"/>
                <a:gd name="T25" fmla="*/ 124 h 883"/>
                <a:gd name="T26" fmla="*/ 31 w 1346"/>
                <a:gd name="T27" fmla="*/ 131 h 883"/>
                <a:gd name="T28" fmla="*/ 42 w 1346"/>
                <a:gd name="T29" fmla="*/ 136 h 883"/>
                <a:gd name="T30" fmla="*/ 53 w 1346"/>
                <a:gd name="T31" fmla="*/ 141 h 883"/>
                <a:gd name="T32" fmla="*/ 66 w 1346"/>
                <a:gd name="T33" fmla="*/ 144 h 883"/>
                <a:gd name="T34" fmla="*/ 79 w 1346"/>
                <a:gd name="T35" fmla="*/ 146 h 883"/>
                <a:gd name="T36" fmla="*/ 92 w 1346"/>
                <a:gd name="T37" fmla="*/ 147 h 883"/>
                <a:gd name="T38" fmla="*/ 104 w 1346"/>
                <a:gd name="T39" fmla="*/ 147 h 883"/>
                <a:gd name="T40" fmla="*/ 116 w 1346"/>
                <a:gd name="T41" fmla="*/ 145 h 883"/>
                <a:gd name="T42" fmla="*/ 130 w 1346"/>
                <a:gd name="T43" fmla="*/ 142 h 883"/>
                <a:gd name="T44" fmla="*/ 144 w 1346"/>
                <a:gd name="T45" fmla="*/ 138 h 883"/>
                <a:gd name="T46" fmla="*/ 157 w 1346"/>
                <a:gd name="T47" fmla="*/ 133 h 883"/>
                <a:gd name="T48" fmla="*/ 169 w 1346"/>
                <a:gd name="T49" fmla="*/ 128 h 883"/>
                <a:gd name="T50" fmla="*/ 179 w 1346"/>
                <a:gd name="T51" fmla="*/ 123 h 883"/>
                <a:gd name="T52" fmla="*/ 189 w 1346"/>
                <a:gd name="T53" fmla="*/ 117 h 883"/>
                <a:gd name="T54" fmla="*/ 197 w 1346"/>
                <a:gd name="T55" fmla="*/ 111 h 883"/>
                <a:gd name="T56" fmla="*/ 204 w 1346"/>
                <a:gd name="T57" fmla="*/ 105 h 883"/>
                <a:gd name="T58" fmla="*/ 210 w 1346"/>
                <a:gd name="T59" fmla="*/ 99 h 883"/>
                <a:gd name="T60" fmla="*/ 215 w 1346"/>
                <a:gd name="T61" fmla="*/ 93 h 883"/>
                <a:gd name="T62" fmla="*/ 218 w 1346"/>
                <a:gd name="T63" fmla="*/ 86 h 883"/>
                <a:gd name="T64" fmla="*/ 221 w 1346"/>
                <a:gd name="T65" fmla="*/ 79 h 883"/>
                <a:gd name="T66" fmla="*/ 223 w 1346"/>
                <a:gd name="T67" fmla="*/ 72 h 883"/>
                <a:gd name="T68" fmla="*/ 224 w 1346"/>
                <a:gd name="T69" fmla="*/ 65 h 883"/>
                <a:gd name="T70" fmla="*/ 224 w 1346"/>
                <a:gd name="T71" fmla="*/ 58 h 883"/>
                <a:gd name="T72" fmla="*/ 223 w 1346"/>
                <a:gd name="T73" fmla="*/ 51 h 883"/>
                <a:gd name="T74" fmla="*/ 222 w 1346"/>
                <a:gd name="T75" fmla="*/ 44 h 883"/>
                <a:gd name="T76" fmla="*/ 220 w 1346"/>
                <a:gd name="T77" fmla="*/ 37 h 883"/>
                <a:gd name="T78" fmla="*/ 217 w 1346"/>
                <a:gd name="T79" fmla="*/ 31 h 883"/>
                <a:gd name="T80" fmla="*/ 213 w 1346"/>
                <a:gd name="T81" fmla="*/ 25 h 883"/>
                <a:gd name="T82" fmla="*/ 209 w 1346"/>
                <a:gd name="T83" fmla="*/ 20 h 883"/>
                <a:gd name="T84" fmla="*/ 205 w 1346"/>
                <a:gd name="T85" fmla="*/ 16 h 883"/>
                <a:gd name="T86" fmla="*/ 200 w 1346"/>
                <a:gd name="T87" fmla="*/ 11 h 883"/>
                <a:gd name="T88" fmla="*/ 194 w 1346"/>
                <a:gd name="T89" fmla="*/ 8 h 883"/>
                <a:gd name="T90" fmla="*/ 188 w 1346"/>
                <a:gd name="T91" fmla="*/ 5 h 883"/>
                <a:gd name="T92" fmla="*/ 182 w 1346"/>
                <a:gd name="T93" fmla="*/ 2 h 883"/>
                <a:gd name="T94" fmla="*/ 175 w 1346"/>
                <a:gd name="T95" fmla="*/ 1 h 883"/>
                <a:gd name="T96" fmla="*/ 168 w 1346"/>
                <a:gd name="T97" fmla="*/ 0 h 883"/>
                <a:gd name="T98" fmla="*/ 161 w 1346"/>
                <a:gd name="T99" fmla="*/ 0 h 883"/>
                <a:gd name="T100" fmla="*/ 154 w 1346"/>
                <a:gd name="T101" fmla="*/ 0 h 883"/>
                <a:gd name="T102" fmla="*/ 146 w 1346"/>
                <a:gd name="T103" fmla="*/ 2 h 883"/>
                <a:gd name="T104" fmla="*/ 139 w 1346"/>
                <a:gd name="T105" fmla="*/ 4 h 883"/>
                <a:gd name="T106" fmla="*/ 125 w 1346"/>
                <a:gd name="T107" fmla="*/ 7 h 883"/>
                <a:gd name="T108" fmla="*/ 104 w 1346"/>
                <a:gd name="T109" fmla="*/ 9 h 883"/>
                <a:gd name="T110" fmla="*/ 88 w 1346"/>
                <a:gd name="T111" fmla="*/ 11 h 883"/>
                <a:gd name="T112" fmla="*/ 77 w 1346"/>
                <a:gd name="T113" fmla="*/ 13 h 883"/>
                <a:gd name="T114" fmla="*/ 66 w 1346"/>
                <a:gd name="T115" fmla="*/ 15 h 883"/>
                <a:gd name="T116" fmla="*/ 56 w 1346"/>
                <a:gd name="T117" fmla="*/ 18 h 8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46"/>
                <a:gd name="T178" fmla="*/ 0 h 883"/>
                <a:gd name="T179" fmla="*/ 1346 w 1346"/>
                <a:gd name="T180" fmla="*/ 883 h 8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46" h="883">
                  <a:moveTo>
                    <a:pt x="310" y="119"/>
                  </a:moveTo>
                  <a:lnTo>
                    <a:pt x="280" y="131"/>
                  </a:lnTo>
                  <a:lnTo>
                    <a:pt x="252" y="145"/>
                  </a:lnTo>
                  <a:lnTo>
                    <a:pt x="224" y="159"/>
                  </a:lnTo>
                  <a:lnTo>
                    <a:pt x="198" y="176"/>
                  </a:lnTo>
                  <a:lnTo>
                    <a:pt x="172" y="195"/>
                  </a:lnTo>
                  <a:lnTo>
                    <a:pt x="147" y="215"/>
                  </a:lnTo>
                  <a:lnTo>
                    <a:pt x="135" y="227"/>
                  </a:lnTo>
                  <a:lnTo>
                    <a:pt x="125" y="239"/>
                  </a:lnTo>
                  <a:lnTo>
                    <a:pt x="114" y="251"/>
                  </a:lnTo>
                  <a:lnTo>
                    <a:pt x="104" y="264"/>
                  </a:lnTo>
                  <a:lnTo>
                    <a:pt x="73" y="305"/>
                  </a:lnTo>
                  <a:lnTo>
                    <a:pt x="48" y="345"/>
                  </a:lnTo>
                  <a:lnTo>
                    <a:pt x="29" y="384"/>
                  </a:lnTo>
                  <a:lnTo>
                    <a:pt x="15" y="422"/>
                  </a:lnTo>
                  <a:lnTo>
                    <a:pt x="6" y="458"/>
                  </a:lnTo>
                  <a:lnTo>
                    <a:pt x="1" y="492"/>
                  </a:lnTo>
                  <a:lnTo>
                    <a:pt x="0" y="526"/>
                  </a:lnTo>
                  <a:lnTo>
                    <a:pt x="3" y="558"/>
                  </a:lnTo>
                  <a:lnTo>
                    <a:pt x="10" y="589"/>
                  </a:lnTo>
                  <a:lnTo>
                    <a:pt x="22" y="618"/>
                  </a:lnTo>
                  <a:lnTo>
                    <a:pt x="36" y="647"/>
                  </a:lnTo>
                  <a:lnTo>
                    <a:pt x="54" y="674"/>
                  </a:lnTo>
                  <a:lnTo>
                    <a:pt x="75" y="698"/>
                  </a:lnTo>
                  <a:lnTo>
                    <a:pt x="99" y="722"/>
                  </a:lnTo>
                  <a:lnTo>
                    <a:pt x="125" y="744"/>
                  </a:lnTo>
                  <a:lnTo>
                    <a:pt x="153" y="764"/>
                  </a:lnTo>
                  <a:lnTo>
                    <a:pt x="184" y="784"/>
                  </a:lnTo>
                  <a:lnTo>
                    <a:pt x="215" y="802"/>
                  </a:lnTo>
                  <a:lnTo>
                    <a:pt x="250" y="817"/>
                  </a:lnTo>
                  <a:lnTo>
                    <a:pt x="285" y="832"/>
                  </a:lnTo>
                  <a:lnTo>
                    <a:pt x="320" y="845"/>
                  </a:lnTo>
                  <a:lnTo>
                    <a:pt x="358" y="855"/>
                  </a:lnTo>
                  <a:lnTo>
                    <a:pt x="397" y="865"/>
                  </a:lnTo>
                  <a:lnTo>
                    <a:pt x="435" y="872"/>
                  </a:lnTo>
                  <a:lnTo>
                    <a:pt x="473" y="878"/>
                  </a:lnTo>
                  <a:lnTo>
                    <a:pt x="512" y="881"/>
                  </a:lnTo>
                  <a:lnTo>
                    <a:pt x="551" y="883"/>
                  </a:lnTo>
                  <a:lnTo>
                    <a:pt x="590" y="883"/>
                  </a:lnTo>
                  <a:lnTo>
                    <a:pt x="627" y="881"/>
                  </a:lnTo>
                  <a:lnTo>
                    <a:pt x="664" y="878"/>
                  </a:lnTo>
                  <a:lnTo>
                    <a:pt x="700" y="873"/>
                  </a:lnTo>
                  <a:lnTo>
                    <a:pt x="734" y="865"/>
                  </a:lnTo>
                  <a:lnTo>
                    <a:pt x="780" y="853"/>
                  </a:lnTo>
                  <a:lnTo>
                    <a:pt x="825" y="840"/>
                  </a:lnTo>
                  <a:lnTo>
                    <a:pt x="866" y="827"/>
                  </a:lnTo>
                  <a:lnTo>
                    <a:pt x="907" y="813"/>
                  </a:lnTo>
                  <a:lnTo>
                    <a:pt x="945" y="799"/>
                  </a:lnTo>
                  <a:lnTo>
                    <a:pt x="981" y="784"/>
                  </a:lnTo>
                  <a:lnTo>
                    <a:pt x="1015" y="769"/>
                  </a:lnTo>
                  <a:lnTo>
                    <a:pt x="1047" y="753"/>
                  </a:lnTo>
                  <a:lnTo>
                    <a:pt x="1078" y="737"/>
                  </a:lnTo>
                  <a:lnTo>
                    <a:pt x="1107" y="721"/>
                  </a:lnTo>
                  <a:lnTo>
                    <a:pt x="1134" y="703"/>
                  </a:lnTo>
                  <a:lnTo>
                    <a:pt x="1159" y="687"/>
                  </a:lnTo>
                  <a:lnTo>
                    <a:pt x="1183" y="669"/>
                  </a:lnTo>
                  <a:lnTo>
                    <a:pt x="1205" y="650"/>
                  </a:lnTo>
                  <a:lnTo>
                    <a:pt x="1225" y="632"/>
                  </a:lnTo>
                  <a:lnTo>
                    <a:pt x="1244" y="614"/>
                  </a:lnTo>
                  <a:lnTo>
                    <a:pt x="1260" y="595"/>
                  </a:lnTo>
                  <a:lnTo>
                    <a:pt x="1276" y="575"/>
                  </a:lnTo>
                  <a:lnTo>
                    <a:pt x="1290" y="556"/>
                  </a:lnTo>
                  <a:lnTo>
                    <a:pt x="1302" y="536"/>
                  </a:lnTo>
                  <a:lnTo>
                    <a:pt x="1312" y="516"/>
                  </a:lnTo>
                  <a:lnTo>
                    <a:pt x="1322" y="496"/>
                  </a:lnTo>
                  <a:lnTo>
                    <a:pt x="1329" y="475"/>
                  </a:lnTo>
                  <a:lnTo>
                    <a:pt x="1336" y="455"/>
                  </a:lnTo>
                  <a:lnTo>
                    <a:pt x="1340" y="433"/>
                  </a:lnTo>
                  <a:lnTo>
                    <a:pt x="1344" y="413"/>
                  </a:lnTo>
                  <a:lnTo>
                    <a:pt x="1346" y="392"/>
                  </a:lnTo>
                  <a:lnTo>
                    <a:pt x="1346" y="371"/>
                  </a:lnTo>
                  <a:lnTo>
                    <a:pt x="1346" y="350"/>
                  </a:lnTo>
                  <a:lnTo>
                    <a:pt x="1345" y="328"/>
                  </a:lnTo>
                  <a:lnTo>
                    <a:pt x="1342" y="307"/>
                  </a:lnTo>
                  <a:lnTo>
                    <a:pt x="1338" y="286"/>
                  </a:lnTo>
                  <a:lnTo>
                    <a:pt x="1332" y="265"/>
                  </a:lnTo>
                  <a:lnTo>
                    <a:pt x="1326" y="245"/>
                  </a:lnTo>
                  <a:lnTo>
                    <a:pt x="1319" y="225"/>
                  </a:lnTo>
                  <a:lnTo>
                    <a:pt x="1311" y="206"/>
                  </a:lnTo>
                  <a:lnTo>
                    <a:pt x="1302" y="188"/>
                  </a:lnTo>
                  <a:lnTo>
                    <a:pt x="1292" y="171"/>
                  </a:lnTo>
                  <a:lnTo>
                    <a:pt x="1282" y="153"/>
                  </a:lnTo>
                  <a:lnTo>
                    <a:pt x="1270" y="138"/>
                  </a:lnTo>
                  <a:lnTo>
                    <a:pt x="1257" y="122"/>
                  </a:lnTo>
                  <a:lnTo>
                    <a:pt x="1244" y="107"/>
                  </a:lnTo>
                  <a:lnTo>
                    <a:pt x="1230" y="94"/>
                  </a:lnTo>
                  <a:lnTo>
                    <a:pt x="1214" y="81"/>
                  </a:lnTo>
                  <a:lnTo>
                    <a:pt x="1199" y="68"/>
                  </a:lnTo>
                  <a:lnTo>
                    <a:pt x="1184" y="57"/>
                  </a:lnTo>
                  <a:lnTo>
                    <a:pt x="1166" y="47"/>
                  </a:lnTo>
                  <a:lnTo>
                    <a:pt x="1150" y="37"/>
                  </a:lnTo>
                  <a:lnTo>
                    <a:pt x="1131" y="29"/>
                  </a:lnTo>
                  <a:lnTo>
                    <a:pt x="1113" y="22"/>
                  </a:lnTo>
                  <a:lnTo>
                    <a:pt x="1093" y="15"/>
                  </a:lnTo>
                  <a:lnTo>
                    <a:pt x="1074" y="10"/>
                  </a:lnTo>
                  <a:lnTo>
                    <a:pt x="1054" y="6"/>
                  </a:lnTo>
                  <a:lnTo>
                    <a:pt x="1033" y="3"/>
                  </a:lnTo>
                  <a:lnTo>
                    <a:pt x="1012" y="1"/>
                  </a:lnTo>
                  <a:lnTo>
                    <a:pt x="991" y="0"/>
                  </a:lnTo>
                  <a:lnTo>
                    <a:pt x="969" y="0"/>
                  </a:lnTo>
                  <a:lnTo>
                    <a:pt x="947" y="1"/>
                  </a:lnTo>
                  <a:lnTo>
                    <a:pt x="925" y="3"/>
                  </a:lnTo>
                  <a:lnTo>
                    <a:pt x="902" y="7"/>
                  </a:lnTo>
                  <a:lnTo>
                    <a:pt x="880" y="13"/>
                  </a:lnTo>
                  <a:lnTo>
                    <a:pt x="856" y="19"/>
                  </a:lnTo>
                  <a:lnTo>
                    <a:pt x="833" y="26"/>
                  </a:lnTo>
                  <a:lnTo>
                    <a:pt x="809" y="35"/>
                  </a:lnTo>
                  <a:lnTo>
                    <a:pt x="749" y="42"/>
                  </a:lnTo>
                  <a:lnTo>
                    <a:pt x="687" y="49"/>
                  </a:lnTo>
                  <a:lnTo>
                    <a:pt x="622" y="56"/>
                  </a:lnTo>
                  <a:lnTo>
                    <a:pt x="558" y="63"/>
                  </a:lnTo>
                  <a:lnTo>
                    <a:pt x="526" y="68"/>
                  </a:lnTo>
                  <a:lnTo>
                    <a:pt x="493" y="73"/>
                  </a:lnTo>
                  <a:lnTo>
                    <a:pt x="462" y="77"/>
                  </a:lnTo>
                  <a:lnTo>
                    <a:pt x="431" y="85"/>
                  </a:lnTo>
                  <a:lnTo>
                    <a:pt x="399" y="92"/>
                  </a:lnTo>
                  <a:lnTo>
                    <a:pt x="369" y="99"/>
                  </a:lnTo>
                  <a:lnTo>
                    <a:pt x="339" y="108"/>
                  </a:lnTo>
                  <a:lnTo>
                    <a:pt x="310" y="119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2" name="Freeform 8"/>
            <p:cNvSpPr>
              <a:spLocks/>
            </p:cNvSpPr>
            <p:nvPr/>
          </p:nvSpPr>
          <p:spPr bwMode="auto">
            <a:xfrm>
              <a:off x="1659" y="1071"/>
              <a:ext cx="223" cy="111"/>
            </a:xfrm>
            <a:custGeom>
              <a:avLst/>
              <a:gdLst>
                <a:gd name="T0" fmla="*/ 220 w 1343"/>
                <a:gd name="T1" fmla="*/ 6 h 665"/>
                <a:gd name="T2" fmla="*/ 219 w 1343"/>
                <a:gd name="T3" fmla="*/ 4 h 665"/>
                <a:gd name="T4" fmla="*/ 219 w 1343"/>
                <a:gd name="T5" fmla="*/ 14 h 665"/>
                <a:gd name="T6" fmla="*/ 218 w 1343"/>
                <a:gd name="T7" fmla="*/ 25 h 665"/>
                <a:gd name="T8" fmla="*/ 215 w 1343"/>
                <a:gd name="T9" fmla="*/ 35 h 665"/>
                <a:gd name="T10" fmla="*/ 210 w 1343"/>
                <a:gd name="T11" fmla="*/ 45 h 665"/>
                <a:gd name="T12" fmla="*/ 202 w 1343"/>
                <a:gd name="T13" fmla="*/ 54 h 665"/>
                <a:gd name="T14" fmla="*/ 192 w 1343"/>
                <a:gd name="T15" fmla="*/ 64 h 665"/>
                <a:gd name="T16" fmla="*/ 179 w 1343"/>
                <a:gd name="T17" fmla="*/ 72 h 665"/>
                <a:gd name="T18" fmla="*/ 164 w 1343"/>
                <a:gd name="T19" fmla="*/ 80 h 665"/>
                <a:gd name="T20" fmla="*/ 146 w 1343"/>
                <a:gd name="T21" fmla="*/ 88 h 665"/>
                <a:gd name="T22" fmla="*/ 125 w 1343"/>
                <a:gd name="T23" fmla="*/ 94 h 665"/>
                <a:gd name="T24" fmla="*/ 110 w 1343"/>
                <a:gd name="T25" fmla="*/ 98 h 665"/>
                <a:gd name="T26" fmla="*/ 97 w 1343"/>
                <a:gd name="T27" fmla="*/ 99 h 665"/>
                <a:gd name="T28" fmla="*/ 85 w 1343"/>
                <a:gd name="T29" fmla="*/ 99 h 665"/>
                <a:gd name="T30" fmla="*/ 71 w 1343"/>
                <a:gd name="T31" fmla="*/ 98 h 665"/>
                <a:gd name="T32" fmla="*/ 58 w 1343"/>
                <a:gd name="T33" fmla="*/ 95 h 665"/>
                <a:gd name="T34" fmla="*/ 46 w 1343"/>
                <a:gd name="T35" fmla="*/ 92 h 665"/>
                <a:gd name="T36" fmla="*/ 34 w 1343"/>
                <a:gd name="T37" fmla="*/ 87 h 665"/>
                <a:gd name="T38" fmla="*/ 23 w 1343"/>
                <a:gd name="T39" fmla="*/ 81 h 665"/>
                <a:gd name="T40" fmla="*/ 14 w 1343"/>
                <a:gd name="T41" fmla="*/ 74 h 665"/>
                <a:gd name="T42" fmla="*/ 6 w 1343"/>
                <a:gd name="T43" fmla="*/ 66 h 665"/>
                <a:gd name="T44" fmla="*/ 0 w 1343"/>
                <a:gd name="T45" fmla="*/ 57 h 665"/>
                <a:gd name="T46" fmla="*/ 4 w 1343"/>
                <a:gd name="T47" fmla="*/ 68 h 665"/>
                <a:gd name="T48" fmla="*/ 10 w 1343"/>
                <a:gd name="T49" fmla="*/ 78 h 665"/>
                <a:gd name="T50" fmla="*/ 19 w 1343"/>
                <a:gd name="T51" fmla="*/ 87 h 665"/>
                <a:gd name="T52" fmla="*/ 30 w 1343"/>
                <a:gd name="T53" fmla="*/ 94 h 665"/>
                <a:gd name="T54" fmla="*/ 42 w 1343"/>
                <a:gd name="T55" fmla="*/ 101 h 665"/>
                <a:gd name="T56" fmla="*/ 56 w 1343"/>
                <a:gd name="T57" fmla="*/ 105 h 665"/>
                <a:gd name="T58" fmla="*/ 70 w 1343"/>
                <a:gd name="T59" fmla="*/ 109 h 665"/>
                <a:gd name="T60" fmla="*/ 85 w 1343"/>
                <a:gd name="T61" fmla="*/ 111 h 665"/>
                <a:gd name="T62" fmla="*/ 99 w 1343"/>
                <a:gd name="T63" fmla="*/ 111 h 665"/>
                <a:gd name="T64" fmla="*/ 113 w 1343"/>
                <a:gd name="T65" fmla="*/ 110 h 665"/>
                <a:gd name="T66" fmla="*/ 129 w 1343"/>
                <a:gd name="T67" fmla="*/ 106 h 665"/>
                <a:gd name="T68" fmla="*/ 150 w 1343"/>
                <a:gd name="T69" fmla="*/ 99 h 665"/>
                <a:gd name="T70" fmla="*/ 168 w 1343"/>
                <a:gd name="T71" fmla="*/ 92 h 665"/>
                <a:gd name="T72" fmla="*/ 183 w 1343"/>
                <a:gd name="T73" fmla="*/ 84 h 665"/>
                <a:gd name="T74" fmla="*/ 196 w 1343"/>
                <a:gd name="T75" fmla="*/ 75 h 665"/>
                <a:gd name="T76" fmla="*/ 206 w 1343"/>
                <a:gd name="T77" fmla="*/ 66 h 665"/>
                <a:gd name="T78" fmla="*/ 214 w 1343"/>
                <a:gd name="T79" fmla="*/ 56 h 665"/>
                <a:gd name="T80" fmla="*/ 219 w 1343"/>
                <a:gd name="T81" fmla="*/ 46 h 665"/>
                <a:gd name="T82" fmla="*/ 222 w 1343"/>
                <a:gd name="T83" fmla="*/ 36 h 665"/>
                <a:gd name="T84" fmla="*/ 223 w 1343"/>
                <a:gd name="T85" fmla="*/ 26 h 665"/>
                <a:gd name="T86" fmla="*/ 222 w 1343"/>
                <a:gd name="T87" fmla="*/ 15 h 6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3"/>
                <a:gd name="T133" fmla="*/ 0 h 665"/>
                <a:gd name="T134" fmla="*/ 1343 w 1343"/>
                <a:gd name="T135" fmla="*/ 665 h 6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3" h="665">
                  <a:moveTo>
                    <a:pt x="1335" y="68"/>
                  </a:moveTo>
                  <a:lnTo>
                    <a:pt x="1330" y="50"/>
                  </a:lnTo>
                  <a:lnTo>
                    <a:pt x="1325" y="33"/>
                  </a:lnTo>
                  <a:lnTo>
                    <a:pt x="1319" y="16"/>
                  </a:lnTo>
                  <a:lnTo>
                    <a:pt x="1312" y="0"/>
                  </a:lnTo>
                  <a:lnTo>
                    <a:pt x="1316" y="21"/>
                  </a:lnTo>
                  <a:lnTo>
                    <a:pt x="1319" y="42"/>
                  </a:lnTo>
                  <a:lnTo>
                    <a:pt x="1320" y="63"/>
                  </a:lnTo>
                  <a:lnTo>
                    <a:pt x="1321" y="85"/>
                  </a:lnTo>
                  <a:lnTo>
                    <a:pt x="1320" y="106"/>
                  </a:lnTo>
                  <a:lnTo>
                    <a:pt x="1317" y="127"/>
                  </a:lnTo>
                  <a:lnTo>
                    <a:pt x="1314" y="147"/>
                  </a:lnTo>
                  <a:lnTo>
                    <a:pt x="1309" y="168"/>
                  </a:lnTo>
                  <a:lnTo>
                    <a:pt x="1302" y="188"/>
                  </a:lnTo>
                  <a:lnTo>
                    <a:pt x="1295" y="208"/>
                  </a:lnTo>
                  <a:lnTo>
                    <a:pt x="1286" y="229"/>
                  </a:lnTo>
                  <a:lnTo>
                    <a:pt x="1275" y="249"/>
                  </a:lnTo>
                  <a:lnTo>
                    <a:pt x="1263" y="268"/>
                  </a:lnTo>
                  <a:lnTo>
                    <a:pt x="1249" y="288"/>
                  </a:lnTo>
                  <a:lnTo>
                    <a:pt x="1234" y="307"/>
                  </a:lnTo>
                  <a:lnTo>
                    <a:pt x="1217" y="326"/>
                  </a:lnTo>
                  <a:lnTo>
                    <a:pt x="1198" y="345"/>
                  </a:lnTo>
                  <a:lnTo>
                    <a:pt x="1178" y="364"/>
                  </a:lnTo>
                  <a:lnTo>
                    <a:pt x="1156" y="381"/>
                  </a:lnTo>
                  <a:lnTo>
                    <a:pt x="1133" y="399"/>
                  </a:lnTo>
                  <a:lnTo>
                    <a:pt x="1108" y="417"/>
                  </a:lnTo>
                  <a:lnTo>
                    <a:pt x="1081" y="433"/>
                  </a:lnTo>
                  <a:lnTo>
                    <a:pt x="1052" y="450"/>
                  </a:lnTo>
                  <a:lnTo>
                    <a:pt x="1022" y="466"/>
                  </a:lnTo>
                  <a:lnTo>
                    <a:pt x="989" y="482"/>
                  </a:lnTo>
                  <a:lnTo>
                    <a:pt x="955" y="497"/>
                  </a:lnTo>
                  <a:lnTo>
                    <a:pt x="918" y="512"/>
                  </a:lnTo>
                  <a:lnTo>
                    <a:pt x="880" y="526"/>
                  </a:lnTo>
                  <a:lnTo>
                    <a:pt x="840" y="539"/>
                  </a:lnTo>
                  <a:lnTo>
                    <a:pt x="798" y="553"/>
                  </a:lnTo>
                  <a:lnTo>
                    <a:pt x="754" y="565"/>
                  </a:lnTo>
                  <a:lnTo>
                    <a:pt x="708" y="578"/>
                  </a:lnTo>
                  <a:lnTo>
                    <a:pt x="685" y="583"/>
                  </a:lnTo>
                  <a:lnTo>
                    <a:pt x="661" y="588"/>
                  </a:lnTo>
                  <a:lnTo>
                    <a:pt x="637" y="591"/>
                  </a:lnTo>
                  <a:lnTo>
                    <a:pt x="612" y="594"/>
                  </a:lnTo>
                  <a:lnTo>
                    <a:pt x="586" y="595"/>
                  </a:lnTo>
                  <a:lnTo>
                    <a:pt x="561" y="596"/>
                  </a:lnTo>
                  <a:lnTo>
                    <a:pt x="535" y="596"/>
                  </a:lnTo>
                  <a:lnTo>
                    <a:pt x="509" y="595"/>
                  </a:lnTo>
                  <a:lnTo>
                    <a:pt x="482" y="594"/>
                  </a:lnTo>
                  <a:lnTo>
                    <a:pt x="456" y="591"/>
                  </a:lnTo>
                  <a:lnTo>
                    <a:pt x="429" y="588"/>
                  </a:lnTo>
                  <a:lnTo>
                    <a:pt x="403" y="583"/>
                  </a:lnTo>
                  <a:lnTo>
                    <a:pt x="377" y="578"/>
                  </a:lnTo>
                  <a:lnTo>
                    <a:pt x="351" y="572"/>
                  </a:lnTo>
                  <a:lnTo>
                    <a:pt x="326" y="565"/>
                  </a:lnTo>
                  <a:lnTo>
                    <a:pt x="301" y="558"/>
                  </a:lnTo>
                  <a:lnTo>
                    <a:pt x="275" y="550"/>
                  </a:lnTo>
                  <a:lnTo>
                    <a:pt x="251" y="542"/>
                  </a:lnTo>
                  <a:lnTo>
                    <a:pt x="228" y="531"/>
                  </a:lnTo>
                  <a:lnTo>
                    <a:pt x="204" y="520"/>
                  </a:lnTo>
                  <a:lnTo>
                    <a:pt x="182" y="510"/>
                  </a:lnTo>
                  <a:lnTo>
                    <a:pt x="159" y="498"/>
                  </a:lnTo>
                  <a:lnTo>
                    <a:pt x="139" y="485"/>
                  </a:lnTo>
                  <a:lnTo>
                    <a:pt x="119" y="472"/>
                  </a:lnTo>
                  <a:lnTo>
                    <a:pt x="99" y="458"/>
                  </a:lnTo>
                  <a:lnTo>
                    <a:pt x="82" y="443"/>
                  </a:lnTo>
                  <a:lnTo>
                    <a:pt x="65" y="427"/>
                  </a:lnTo>
                  <a:lnTo>
                    <a:pt x="50" y="411"/>
                  </a:lnTo>
                  <a:lnTo>
                    <a:pt x="36" y="394"/>
                  </a:lnTo>
                  <a:lnTo>
                    <a:pt x="23" y="377"/>
                  </a:lnTo>
                  <a:lnTo>
                    <a:pt x="11" y="358"/>
                  </a:lnTo>
                  <a:lnTo>
                    <a:pt x="0" y="339"/>
                  </a:lnTo>
                  <a:lnTo>
                    <a:pt x="5" y="363"/>
                  </a:lnTo>
                  <a:lnTo>
                    <a:pt x="13" y="385"/>
                  </a:lnTo>
                  <a:lnTo>
                    <a:pt x="22" y="407"/>
                  </a:lnTo>
                  <a:lnTo>
                    <a:pt x="33" y="427"/>
                  </a:lnTo>
                  <a:lnTo>
                    <a:pt x="46" y="449"/>
                  </a:lnTo>
                  <a:lnTo>
                    <a:pt x="60" y="467"/>
                  </a:lnTo>
                  <a:lnTo>
                    <a:pt x="77" y="486"/>
                  </a:lnTo>
                  <a:lnTo>
                    <a:pt x="95" y="504"/>
                  </a:lnTo>
                  <a:lnTo>
                    <a:pt x="115" y="520"/>
                  </a:lnTo>
                  <a:lnTo>
                    <a:pt x="135" y="536"/>
                  </a:lnTo>
                  <a:lnTo>
                    <a:pt x="157" y="551"/>
                  </a:lnTo>
                  <a:lnTo>
                    <a:pt x="179" y="565"/>
                  </a:lnTo>
                  <a:lnTo>
                    <a:pt x="204" y="579"/>
                  </a:lnTo>
                  <a:lnTo>
                    <a:pt x="229" y="591"/>
                  </a:lnTo>
                  <a:lnTo>
                    <a:pt x="255" y="603"/>
                  </a:lnTo>
                  <a:lnTo>
                    <a:pt x="281" y="614"/>
                  </a:lnTo>
                  <a:lnTo>
                    <a:pt x="308" y="623"/>
                  </a:lnTo>
                  <a:lnTo>
                    <a:pt x="336" y="631"/>
                  </a:lnTo>
                  <a:lnTo>
                    <a:pt x="364" y="639"/>
                  </a:lnTo>
                  <a:lnTo>
                    <a:pt x="393" y="645"/>
                  </a:lnTo>
                  <a:lnTo>
                    <a:pt x="422" y="651"/>
                  </a:lnTo>
                  <a:lnTo>
                    <a:pt x="450" y="656"/>
                  </a:lnTo>
                  <a:lnTo>
                    <a:pt x="480" y="661"/>
                  </a:lnTo>
                  <a:lnTo>
                    <a:pt x="509" y="663"/>
                  </a:lnTo>
                  <a:lnTo>
                    <a:pt x="539" y="664"/>
                  </a:lnTo>
                  <a:lnTo>
                    <a:pt x="567" y="665"/>
                  </a:lnTo>
                  <a:lnTo>
                    <a:pt x="595" y="665"/>
                  </a:lnTo>
                  <a:lnTo>
                    <a:pt x="624" y="663"/>
                  </a:lnTo>
                  <a:lnTo>
                    <a:pt x="652" y="661"/>
                  </a:lnTo>
                  <a:lnTo>
                    <a:pt x="679" y="657"/>
                  </a:lnTo>
                  <a:lnTo>
                    <a:pt x="705" y="652"/>
                  </a:lnTo>
                  <a:lnTo>
                    <a:pt x="731" y="647"/>
                  </a:lnTo>
                  <a:lnTo>
                    <a:pt x="777" y="635"/>
                  </a:lnTo>
                  <a:lnTo>
                    <a:pt x="822" y="622"/>
                  </a:lnTo>
                  <a:lnTo>
                    <a:pt x="863" y="609"/>
                  </a:lnTo>
                  <a:lnTo>
                    <a:pt x="904" y="595"/>
                  </a:lnTo>
                  <a:lnTo>
                    <a:pt x="942" y="581"/>
                  </a:lnTo>
                  <a:lnTo>
                    <a:pt x="978" y="566"/>
                  </a:lnTo>
                  <a:lnTo>
                    <a:pt x="1012" y="551"/>
                  </a:lnTo>
                  <a:lnTo>
                    <a:pt x="1044" y="535"/>
                  </a:lnTo>
                  <a:lnTo>
                    <a:pt x="1075" y="519"/>
                  </a:lnTo>
                  <a:lnTo>
                    <a:pt x="1104" y="503"/>
                  </a:lnTo>
                  <a:lnTo>
                    <a:pt x="1131" y="485"/>
                  </a:lnTo>
                  <a:lnTo>
                    <a:pt x="1156" y="469"/>
                  </a:lnTo>
                  <a:lnTo>
                    <a:pt x="1180" y="451"/>
                  </a:lnTo>
                  <a:lnTo>
                    <a:pt x="1202" y="432"/>
                  </a:lnTo>
                  <a:lnTo>
                    <a:pt x="1222" y="414"/>
                  </a:lnTo>
                  <a:lnTo>
                    <a:pt x="1241" y="396"/>
                  </a:lnTo>
                  <a:lnTo>
                    <a:pt x="1257" y="377"/>
                  </a:lnTo>
                  <a:lnTo>
                    <a:pt x="1273" y="357"/>
                  </a:lnTo>
                  <a:lnTo>
                    <a:pt x="1287" y="338"/>
                  </a:lnTo>
                  <a:lnTo>
                    <a:pt x="1299" y="318"/>
                  </a:lnTo>
                  <a:lnTo>
                    <a:pt x="1309" y="298"/>
                  </a:lnTo>
                  <a:lnTo>
                    <a:pt x="1319" y="278"/>
                  </a:lnTo>
                  <a:lnTo>
                    <a:pt x="1326" y="257"/>
                  </a:lnTo>
                  <a:lnTo>
                    <a:pt x="1333" y="237"/>
                  </a:lnTo>
                  <a:lnTo>
                    <a:pt x="1337" y="215"/>
                  </a:lnTo>
                  <a:lnTo>
                    <a:pt x="1341" y="195"/>
                  </a:lnTo>
                  <a:lnTo>
                    <a:pt x="1343" y="174"/>
                  </a:lnTo>
                  <a:lnTo>
                    <a:pt x="1343" y="153"/>
                  </a:lnTo>
                  <a:lnTo>
                    <a:pt x="1343" y="132"/>
                  </a:lnTo>
                  <a:lnTo>
                    <a:pt x="1342" y="110"/>
                  </a:lnTo>
                  <a:lnTo>
                    <a:pt x="1339" y="89"/>
                  </a:lnTo>
                  <a:lnTo>
                    <a:pt x="1335" y="68"/>
                  </a:lnTo>
                  <a:close/>
                </a:path>
              </a:pathLst>
            </a:custGeom>
            <a:solidFill>
              <a:srgbClr val="813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3" name="Freeform 9"/>
            <p:cNvSpPr>
              <a:spLocks/>
            </p:cNvSpPr>
            <p:nvPr/>
          </p:nvSpPr>
          <p:spPr bwMode="auto">
            <a:xfrm>
              <a:off x="1647" y="855"/>
              <a:ext cx="171" cy="249"/>
            </a:xfrm>
            <a:custGeom>
              <a:avLst/>
              <a:gdLst>
                <a:gd name="T0" fmla="*/ 3 w 1022"/>
                <a:gd name="T1" fmla="*/ 46 h 1494"/>
                <a:gd name="T2" fmla="*/ 1 w 1022"/>
                <a:gd name="T3" fmla="*/ 52 h 1494"/>
                <a:gd name="T4" fmla="*/ 0 w 1022"/>
                <a:gd name="T5" fmla="*/ 58 h 1494"/>
                <a:gd name="T6" fmla="*/ 0 w 1022"/>
                <a:gd name="T7" fmla="*/ 61 h 1494"/>
                <a:gd name="T8" fmla="*/ 1 w 1022"/>
                <a:gd name="T9" fmla="*/ 66 h 1494"/>
                <a:gd name="T10" fmla="*/ 3 w 1022"/>
                <a:gd name="T11" fmla="*/ 73 h 1494"/>
                <a:gd name="T12" fmla="*/ 7 w 1022"/>
                <a:gd name="T13" fmla="*/ 80 h 1494"/>
                <a:gd name="T14" fmla="*/ 13 w 1022"/>
                <a:gd name="T15" fmla="*/ 87 h 1494"/>
                <a:gd name="T16" fmla="*/ 20 w 1022"/>
                <a:gd name="T17" fmla="*/ 94 h 1494"/>
                <a:gd name="T18" fmla="*/ 27 w 1022"/>
                <a:gd name="T19" fmla="*/ 100 h 1494"/>
                <a:gd name="T20" fmla="*/ 42 w 1022"/>
                <a:gd name="T21" fmla="*/ 112 h 1494"/>
                <a:gd name="T22" fmla="*/ 62 w 1022"/>
                <a:gd name="T23" fmla="*/ 228 h 1494"/>
                <a:gd name="T24" fmla="*/ 64 w 1022"/>
                <a:gd name="T25" fmla="*/ 232 h 1494"/>
                <a:gd name="T26" fmla="*/ 67 w 1022"/>
                <a:gd name="T27" fmla="*/ 235 h 1494"/>
                <a:gd name="T28" fmla="*/ 71 w 1022"/>
                <a:gd name="T29" fmla="*/ 240 h 1494"/>
                <a:gd name="T30" fmla="*/ 77 w 1022"/>
                <a:gd name="T31" fmla="*/ 244 h 1494"/>
                <a:gd name="T32" fmla="*/ 81 w 1022"/>
                <a:gd name="T33" fmla="*/ 246 h 1494"/>
                <a:gd name="T34" fmla="*/ 85 w 1022"/>
                <a:gd name="T35" fmla="*/ 247 h 1494"/>
                <a:gd name="T36" fmla="*/ 90 w 1022"/>
                <a:gd name="T37" fmla="*/ 248 h 1494"/>
                <a:gd name="T38" fmla="*/ 95 w 1022"/>
                <a:gd name="T39" fmla="*/ 249 h 1494"/>
                <a:gd name="T40" fmla="*/ 102 w 1022"/>
                <a:gd name="T41" fmla="*/ 249 h 1494"/>
                <a:gd name="T42" fmla="*/ 108 w 1022"/>
                <a:gd name="T43" fmla="*/ 249 h 1494"/>
                <a:gd name="T44" fmla="*/ 115 w 1022"/>
                <a:gd name="T45" fmla="*/ 248 h 1494"/>
                <a:gd name="T46" fmla="*/ 121 w 1022"/>
                <a:gd name="T47" fmla="*/ 246 h 1494"/>
                <a:gd name="T48" fmla="*/ 127 w 1022"/>
                <a:gd name="T49" fmla="*/ 245 h 1494"/>
                <a:gd name="T50" fmla="*/ 133 w 1022"/>
                <a:gd name="T51" fmla="*/ 243 h 1494"/>
                <a:gd name="T52" fmla="*/ 138 w 1022"/>
                <a:gd name="T53" fmla="*/ 241 h 1494"/>
                <a:gd name="T54" fmla="*/ 142 w 1022"/>
                <a:gd name="T55" fmla="*/ 238 h 1494"/>
                <a:gd name="T56" fmla="*/ 150 w 1022"/>
                <a:gd name="T57" fmla="*/ 233 h 1494"/>
                <a:gd name="T58" fmla="*/ 156 w 1022"/>
                <a:gd name="T59" fmla="*/ 227 h 1494"/>
                <a:gd name="T60" fmla="*/ 160 w 1022"/>
                <a:gd name="T61" fmla="*/ 222 h 1494"/>
                <a:gd name="T62" fmla="*/ 162 w 1022"/>
                <a:gd name="T63" fmla="*/ 216 h 1494"/>
                <a:gd name="T64" fmla="*/ 163 w 1022"/>
                <a:gd name="T65" fmla="*/ 211 h 1494"/>
                <a:gd name="T66" fmla="*/ 152 w 1022"/>
                <a:gd name="T67" fmla="*/ 83 h 1494"/>
                <a:gd name="T68" fmla="*/ 160 w 1022"/>
                <a:gd name="T69" fmla="*/ 74 h 1494"/>
                <a:gd name="T70" fmla="*/ 164 w 1022"/>
                <a:gd name="T71" fmla="*/ 68 h 1494"/>
                <a:gd name="T72" fmla="*/ 167 w 1022"/>
                <a:gd name="T73" fmla="*/ 62 h 1494"/>
                <a:gd name="T74" fmla="*/ 169 w 1022"/>
                <a:gd name="T75" fmla="*/ 57 h 1494"/>
                <a:gd name="T76" fmla="*/ 170 w 1022"/>
                <a:gd name="T77" fmla="*/ 50 h 1494"/>
                <a:gd name="T78" fmla="*/ 171 w 1022"/>
                <a:gd name="T79" fmla="*/ 44 h 1494"/>
                <a:gd name="T80" fmla="*/ 170 w 1022"/>
                <a:gd name="T81" fmla="*/ 37 h 1494"/>
                <a:gd name="T82" fmla="*/ 169 w 1022"/>
                <a:gd name="T83" fmla="*/ 30 h 1494"/>
                <a:gd name="T84" fmla="*/ 166 w 1022"/>
                <a:gd name="T85" fmla="*/ 23 h 1494"/>
                <a:gd name="T86" fmla="*/ 161 w 1022"/>
                <a:gd name="T87" fmla="*/ 16 h 1494"/>
                <a:gd name="T88" fmla="*/ 154 w 1022"/>
                <a:gd name="T89" fmla="*/ 9 h 1494"/>
                <a:gd name="T90" fmla="*/ 148 w 1022"/>
                <a:gd name="T91" fmla="*/ 4 h 1494"/>
                <a:gd name="T92" fmla="*/ 144 w 1022"/>
                <a:gd name="T93" fmla="*/ 2 h 1494"/>
                <a:gd name="T94" fmla="*/ 138 w 1022"/>
                <a:gd name="T95" fmla="*/ 1 h 1494"/>
                <a:gd name="T96" fmla="*/ 131 w 1022"/>
                <a:gd name="T97" fmla="*/ 0 h 1494"/>
                <a:gd name="T98" fmla="*/ 124 w 1022"/>
                <a:gd name="T99" fmla="*/ 0 h 1494"/>
                <a:gd name="T100" fmla="*/ 115 w 1022"/>
                <a:gd name="T101" fmla="*/ 1 h 1494"/>
                <a:gd name="T102" fmla="*/ 102 w 1022"/>
                <a:gd name="T103" fmla="*/ 2 h 1494"/>
                <a:gd name="T104" fmla="*/ 84 w 1022"/>
                <a:gd name="T105" fmla="*/ 5 h 1494"/>
                <a:gd name="T106" fmla="*/ 66 w 1022"/>
                <a:gd name="T107" fmla="*/ 9 h 1494"/>
                <a:gd name="T108" fmla="*/ 50 w 1022"/>
                <a:gd name="T109" fmla="*/ 13 h 1494"/>
                <a:gd name="T110" fmla="*/ 38 w 1022"/>
                <a:gd name="T111" fmla="*/ 17 h 1494"/>
                <a:gd name="T112" fmla="*/ 28 w 1022"/>
                <a:gd name="T113" fmla="*/ 21 h 1494"/>
                <a:gd name="T114" fmla="*/ 19 w 1022"/>
                <a:gd name="T115" fmla="*/ 27 h 1494"/>
                <a:gd name="T116" fmla="*/ 12 w 1022"/>
                <a:gd name="T117" fmla="*/ 33 h 1494"/>
                <a:gd name="T118" fmla="*/ 7 w 1022"/>
                <a:gd name="T119" fmla="*/ 39 h 14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2"/>
                <a:gd name="T181" fmla="*/ 0 h 1494"/>
                <a:gd name="T182" fmla="*/ 1022 w 1022"/>
                <a:gd name="T183" fmla="*/ 1494 h 14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2" h="1494">
                  <a:moveTo>
                    <a:pt x="27" y="256"/>
                  </a:moveTo>
                  <a:lnTo>
                    <a:pt x="17" y="275"/>
                  </a:lnTo>
                  <a:lnTo>
                    <a:pt x="10" y="295"/>
                  </a:lnTo>
                  <a:lnTo>
                    <a:pt x="5" y="314"/>
                  </a:lnTo>
                  <a:lnTo>
                    <a:pt x="1" y="334"/>
                  </a:lnTo>
                  <a:lnTo>
                    <a:pt x="0" y="345"/>
                  </a:lnTo>
                  <a:lnTo>
                    <a:pt x="0" y="355"/>
                  </a:lnTo>
                  <a:lnTo>
                    <a:pt x="1" y="365"/>
                  </a:lnTo>
                  <a:lnTo>
                    <a:pt x="3" y="375"/>
                  </a:lnTo>
                  <a:lnTo>
                    <a:pt x="6" y="396"/>
                  </a:lnTo>
                  <a:lnTo>
                    <a:pt x="12" y="416"/>
                  </a:lnTo>
                  <a:lnTo>
                    <a:pt x="20" y="438"/>
                  </a:lnTo>
                  <a:lnTo>
                    <a:pt x="31" y="459"/>
                  </a:lnTo>
                  <a:lnTo>
                    <a:pt x="44" y="480"/>
                  </a:lnTo>
                  <a:lnTo>
                    <a:pt x="59" y="501"/>
                  </a:lnTo>
                  <a:lnTo>
                    <a:pt x="77" y="522"/>
                  </a:lnTo>
                  <a:lnTo>
                    <a:pt x="97" y="544"/>
                  </a:lnTo>
                  <a:lnTo>
                    <a:pt x="119" y="565"/>
                  </a:lnTo>
                  <a:lnTo>
                    <a:pt x="144" y="586"/>
                  </a:lnTo>
                  <a:lnTo>
                    <a:pt x="164" y="601"/>
                  </a:lnTo>
                  <a:lnTo>
                    <a:pt x="206" y="637"/>
                  </a:lnTo>
                  <a:lnTo>
                    <a:pt x="250" y="671"/>
                  </a:lnTo>
                  <a:lnTo>
                    <a:pt x="270" y="686"/>
                  </a:lnTo>
                  <a:lnTo>
                    <a:pt x="370" y="1366"/>
                  </a:lnTo>
                  <a:lnTo>
                    <a:pt x="373" y="1372"/>
                  </a:lnTo>
                  <a:lnTo>
                    <a:pt x="382" y="1390"/>
                  </a:lnTo>
                  <a:lnTo>
                    <a:pt x="389" y="1400"/>
                  </a:lnTo>
                  <a:lnTo>
                    <a:pt x="398" y="1412"/>
                  </a:lnTo>
                  <a:lnTo>
                    <a:pt x="410" y="1425"/>
                  </a:lnTo>
                  <a:lnTo>
                    <a:pt x="424" y="1438"/>
                  </a:lnTo>
                  <a:lnTo>
                    <a:pt x="441" y="1451"/>
                  </a:lnTo>
                  <a:lnTo>
                    <a:pt x="460" y="1463"/>
                  </a:lnTo>
                  <a:lnTo>
                    <a:pt x="470" y="1469"/>
                  </a:lnTo>
                  <a:lnTo>
                    <a:pt x="482" y="1474"/>
                  </a:lnTo>
                  <a:lnTo>
                    <a:pt x="495" y="1479"/>
                  </a:lnTo>
                  <a:lnTo>
                    <a:pt x="508" y="1483"/>
                  </a:lnTo>
                  <a:lnTo>
                    <a:pt x="522" y="1486"/>
                  </a:lnTo>
                  <a:lnTo>
                    <a:pt x="537" y="1490"/>
                  </a:lnTo>
                  <a:lnTo>
                    <a:pt x="553" y="1492"/>
                  </a:lnTo>
                  <a:lnTo>
                    <a:pt x="570" y="1493"/>
                  </a:lnTo>
                  <a:lnTo>
                    <a:pt x="588" y="1494"/>
                  </a:lnTo>
                  <a:lnTo>
                    <a:pt x="607" y="1494"/>
                  </a:lnTo>
                  <a:lnTo>
                    <a:pt x="626" y="1493"/>
                  </a:lnTo>
                  <a:lnTo>
                    <a:pt x="647" y="1492"/>
                  </a:lnTo>
                  <a:lnTo>
                    <a:pt x="668" y="1490"/>
                  </a:lnTo>
                  <a:lnTo>
                    <a:pt x="688" y="1486"/>
                  </a:lnTo>
                  <a:lnTo>
                    <a:pt x="707" y="1483"/>
                  </a:lnTo>
                  <a:lnTo>
                    <a:pt x="726" y="1478"/>
                  </a:lnTo>
                  <a:lnTo>
                    <a:pt x="744" y="1473"/>
                  </a:lnTo>
                  <a:lnTo>
                    <a:pt x="761" y="1469"/>
                  </a:lnTo>
                  <a:lnTo>
                    <a:pt x="778" y="1463"/>
                  </a:lnTo>
                  <a:lnTo>
                    <a:pt x="793" y="1457"/>
                  </a:lnTo>
                  <a:lnTo>
                    <a:pt x="808" y="1450"/>
                  </a:lnTo>
                  <a:lnTo>
                    <a:pt x="823" y="1444"/>
                  </a:lnTo>
                  <a:lnTo>
                    <a:pt x="837" y="1437"/>
                  </a:lnTo>
                  <a:lnTo>
                    <a:pt x="850" y="1430"/>
                  </a:lnTo>
                  <a:lnTo>
                    <a:pt x="874" y="1414"/>
                  </a:lnTo>
                  <a:lnTo>
                    <a:pt x="896" y="1398"/>
                  </a:lnTo>
                  <a:lnTo>
                    <a:pt x="914" y="1381"/>
                  </a:lnTo>
                  <a:lnTo>
                    <a:pt x="930" y="1364"/>
                  </a:lnTo>
                  <a:lnTo>
                    <a:pt x="944" y="1346"/>
                  </a:lnTo>
                  <a:lnTo>
                    <a:pt x="954" y="1330"/>
                  </a:lnTo>
                  <a:lnTo>
                    <a:pt x="963" y="1312"/>
                  </a:lnTo>
                  <a:lnTo>
                    <a:pt x="970" y="1297"/>
                  </a:lnTo>
                  <a:lnTo>
                    <a:pt x="973" y="1280"/>
                  </a:lnTo>
                  <a:lnTo>
                    <a:pt x="975" y="1266"/>
                  </a:lnTo>
                  <a:lnTo>
                    <a:pt x="899" y="511"/>
                  </a:lnTo>
                  <a:lnTo>
                    <a:pt x="910" y="499"/>
                  </a:lnTo>
                  <a:lnTo>
                    <a:pt x="938" y="468"/>
                  </a:lnTo>
                  <a:lnTo>
                    <a:pt x="954" y="446"/>
                  </a:lnTo>
                  <a:lnTo>
                    <a:pt x="971" y="419"/>
                  </a:lnTo>
                  <a:lnTo>
                    <a:pt x="980" y="405"/>
                  </a:lnTo>
                  <a:lnTo>
                    <a:pt x="987" y="389"/>
                  </a:lnTo>
                  <a:lnTo>
                    <a:pt x="996" y="373"/>
                  </a:lnTo>
                  <a:lnTo>
                    <a:pt x="1003" y="356"/>
                  </a:lnTo>
                  <a:lnTo>
                    <a:pt x="1009" y="339"/>
                  </a:lnTo>
                  <a:lnTo>
                    <a:pt x="1013" y="321"/>
                  </a:lnTo>
                  <a:lnTo>
                    <a:pt x="1017" y="302"/>
                  </a:lnTo>
                  <a:lnTo>
                    <a:pt x="1020" y="283"/>
                  </a:lnTo>
                  <a:lnTo>
                    <a:pt x="1022" y="264"/>
                  </a:lnTo>
                  <a:lnTo>
                    <a:pt x="1022" y="244"/>
                  </a:lnTo>
                  <a:lnTo>
                    <a:pt x="1019" y="223"/>
                  </a:lnTo>
                  <a:lnTo>
                    <a:pt x="1016" y="203"/>
                  </a:lnTo>
                  <a:lnTo>
                    <a:pt x="1010" y="182"/>
                  </a:lnTo>
                  <a:lnTo>
                    <a:pt x="1002" y="161"/>
                  </a:lnTo>
                  <a:lnTo>
                    <a:pt x="991" y="139"/>
                  </a:lnTo>
                  <a:lnTo>
                    <a:pt x="978" y="118"/>
                  </a:lnTo>
                  <a:lnTo>
                    <a:pt x="963" y="97"/>
                  </a:lnTo>
                  <a:lnTo>
                    <a:pt x="944" y="76"/>
                  </a:lnTo>
                  <a:lnTo>
                    <a:pt x="923" y="53"/>
                  </a:lnTo>
                  <a:lnTo>
                    <a:pt x="899" y="32"/>
                  </a:lnTo>
                  <a:lnTo>
                    <a:pt x="887" y="25"/>
                  </a:lnTo>
                  <a:lnTo>
                    <a:pt x="874" y="19"/>
                  </a:lnTo>
                  <a:lnTo>
                    <a:pt x="860" y="13"/>
                  </a:lnTo>
                  <a:lnTo>
                    <a:pt x="844" y="9"/>
                  </a:lnTo>
                  <a:lnTo>
                    <a:pt x="825" y="6"/>
                  </a:lnTo>
                  <a:lnTo>
                    <a:pt x="806" y="3"/>
                  </a:lnTo>
                  <a:lnTo>
                    <a:pt x="785" y="2"/>
                  </a:lnTo>
                  <a:lnTo>
                    <a:pt x="762" y="0"/>
                  </a:lnTo>
                  <a:lnTo>
                    <a:pt x="739" y="0"/>
                  </a:lnTo>
                  <a:lnTo>
                    <a:pt x="714" y="2"/>
                  </a:lnTo>
                  <a:lnTo>
                    <a:pt x="689" y="3"/>
                  </a:lnTo>
                  <a:lnTo>
                    <a:pt x="663" y="5"/>
                  </a:lnTo>
                  <a:lnTo>
                    <a:pt x="609" y="11"/>
                  </a:lnTo>
                  <a:lnTo>
                    <a:pt x="555" y="19"/>
                  </a:lnTo>
                  <a:lnTo>
                    <a:pt x="500" y="29"/>
                  </a:lnTo>
                  <a:lnTo>
                    <a:pt x="446" y="39"/>
                  </a:lnTo>
                  <a:lnTo>
                    <a:pt x="394" y="51"/>
                  </a:lnTo>
                  <a:lnTo>
                    <a:pt x="344" y="64"/>
                  </a:lnTo>
                  <a:lnTo>
                    <a:pt x="299" y="76"/>
                  </a:lnTo>
                  <a:lnTo>
                    <a:pt x="259" y="89"/>
                  </a:lnTo>
                  <a:lnTo>
                    <a:pt x="225" y="102"/>
                  </a:lnTo>
                  <a:lnTo>
                    <a:pt x="199" y="112"/>
                  </a:lnTo>
                  <a:lnTo>
                    <a:pt x="169" y="128"/>
                  </a:lnTo>
                  <a:lnTo>
                    <a:pt x="142" y="144"/>
                  </a:lnTo>
                  <a:lnTo>
                    <a:pt x="116" y="162"/>
                  </a:lnTo>
                  <a:lnTo>
                    <a:pt x="93" y="180"/>
                  </a:lnTo>
                  <a:lnTo>
                    <a:pt x="73" y="197"/>
                  </a:lnTo>
                  <a:lnTo>
                    <a:pt x="56" y="216"/>
                  </a:lnTo>
                  <a:lnTo>
                    <a:pt x="40" y="236"/>
                  </a:lnTo>
                  <a:lnTo>
                    <a:pt x="27" y="256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4" name="Freeform 10"/>
            <p:cNvSpPr>
              <a:spLocks/>
            </p:cNvSpPr>
            <p:nvPr/>
          </p:nvSpPr>
          <p:spPr bwMode="auto">
            <a:xfrm>
              <a:off x="1647" y="873"/>
              <a:ext cx="150" cy="231"/>
            </a:xfrm>
            <a:custGeom>
              <a:avLst/>
              <a:gdLst>
                <a:gd name="T0" fmla="*/ 121 w 900"/>
                <a:gd name="T1" fmla="*/ 221 h 1385"/>
                <a:gd name="T2" fmla="*/ 115 w 900"/>
                <a:gd name="T3" fmla="*/ 221 h 1385"/>
                <a:gd name="T4" fmla="*/ 109 w 900"/>
                <a:gd name="T5" fmla="*/ 220 h 1385"/>
                <a:gd name="T6" fmla="*/ 104 w 900"/>
                <a:gd name="T7" fmla="*/ 219 h 1385"/>
                <a:gd name="T8" fmla="*/ 100 w 900"/>
                <a:gd name="T9" fmla="*/ 218 h 1385"/>
                <a:gd name="T10" fmla="*/ 96 w 900"/>
                <a:gd name="T11" fmla="*/ 216 h 1385"/>
                <a:gd name="T12" fmla="*/ 91 w 900"/>
                <a:gd name="T13" fmla="*/ 214 h 1385"/>
                <a:gd name="T14" fmla="*/ 86 w 900"/>
                <a:gd name="T15" fmla="*/ 209 h 1385"/>
                <a:gd name="T16" fmla="*/ 82 w 900"/>
                <a:gd name="T17" fmla="*/ 205 h 1385"/>
                <a:gd name="T18" fmla="*/ 79 w 900"/>
                <a:gd name="T19" fmla="*/ 200 h 1385"/>
                <a:gd name="T20" fmla="*/ 62 w 900"/>
                <a:gd name="T21" fmla="*/ 86 h 1385"/>
                <a:gd name="T22" fmla="*/ 37 w 900"/>
                <a:gd name="T23" fmla="*/ 66 h 1385"/>
                <a:gd name="T24" fmla="*/ 30 w 900"/>
                <a:gd name="T25" fmla="*/ 59 h 1385"/>
                <a:gd name="T26" fmla="*/ 24 w 900"/>
                <a:gd name="T27" fmla="*/ 52 h 1385"/>
                <a:gd name="T28" fmla="*/ 21 w 900"/>
                <a:gd name="T29" fmla="*/ 45 h 1385"/>
                <a:gd name="T30" fmla="*/ 18 w 900"/>
                <a:gd name="T31" fmla="*/ 38 h 1385"/>
                <a:gd name="T32" fmla="*/ 17 w 900"/>
                <a:gd name="T33" fmla="*/ 32 h 1385"/>
                <a:gd name="T34" fmla="*/ 17 w 900"/>
                <a:gd name="T35" fmla="*/ 29 h 1385"/>
                <a:gd name="T36" fmla="*/ 18 w 900"/>
                <a:gd name="T37" fmla="*/ 24 h 1385"/>
                <a:gd name="T38" fmla="*/ 20 w 900"/>
                <a:gd name="T39" fmla="*/ 18 h 1385"/>
                <a:gd name="T40" fmla="*/ 23 w 900"/>
                <a:gd name="T41" fmla="*/ 12 h 1385"/>
                <a:gd name="T42" fmla="*/ 26 w 900"/>
                <a:gd name="T43" fmla="*/ 9 h 1385"/>
                <a:gd name="T44" fmla="*/ 29 w 900"/>
                <a:gd name="T45" fmla="*/ 5 h 1385"/>
                <a:gd name="T46" fmla="*/ 33 w 900"/>
                <a:gd name="T47" fmla="*/ 2 h 1385"/>
                <a:gd name="T48" fmla="*/ 34 w 900"/>
                <a:gd name="T49" fmla="*/ 0 h 1385"/>
                <a:gd name="T50" fmla="*/ 28 w 900"/>
                <a:gd name="T51" fmla="*/ 3 h 1385"/>
                <a:gd name="T52" fmla="*/ 19 w 900"/>
                <a:gd name="T53" fmla="*/ 9 h 1385"/>
                <a:gd name="T54" fmla="*/ 12 w 900"/>
                <a:gd name="T55" fmla="*/ 15 h 1385"/>
                <a:gd name="T56" fmla="*/ 7 w 900"/>
                <a:gd name="T57" fmla="*/ 21 h 1385"/>
                <a:gd name="T58" fmla="*/ 3 w 900"/>
                <a:gd name="T59" fmla="*/ 28 h 1385"/>
                <a:gd name="T60" fmla="*/ 1 w 900"/>
                <a:gd name="T61" fmla="*/ 34 h 1385"/>
                <a:gd name="T62" fmla="*/ 0 w 900"/>
                <a:gd name="T63" fmla="*/ 39 h 1385"/>
                <a:gd name="T64" fmla="*/ 0 w 900"/>
                <a:gd name="T65" fmla="*/ 43 h 1385"/>
                <a:gd name="T66" fmla="*/ 1 w 900"/>
                <a:gd name="T67" fmla="*/ 48 h 1385"/>
                <a:gd name="T68" fmla="*/ 3 w 900"/>
                <a:gd name="T69" fmla="*/ 55 h 1385"/>
                <a:gd name="T70" fmla="*/ 7 w 900"/>
                <a:gd name="T71" fmla="*/ 62 h 1385"/>
                <a:gd name="T72" fmla="*/ 13 w 900"/>
                <a:gd name="T73" fmla="*/ 69 h 1385"/>
                <a:gd name="T74" fmla="*/ 20 w 900"/>
                <a:gd name="T75" fmla="*/ 76 h 1385"/>
                <a:gd name="T76" fmla="*/ 27 w 900"/>
                <a:gd name="T77" fmla="*/ 82 h 1385"/>
                <a:gd name="T78" fmla="*/ 42 w 900"/>
                <a:gd name="T79" fmla="*/ 94 h 1385"/>
                <a:gd name="T80" fmla="*/ 62 w 900"/>
                <a:gd name="T81" fmla="*/ 210 h 1385"/>
                <a:gd name="T82" fmla="*/ 64 w 900"/>
                <a:gd name="T83" fmla="*/ 214 h 1385"/>
                <a:gd name="T84" fmla="*/ 66 w 900"/>
                <a:gd name="T85" fmla="*/ 217 h 1385"/>
                <a:gd name="T86" fmla="*/ 71 w 900"/>
                <a:gd name="T87" fmla="*/ 222 h 1385"/>
                <a:gd name="T88" fmla="*/ 77 w 900"/>
                <a:gd name="T89" fmla="*/ 226 h 1385"/>
                <a:gd name="T90" fmla="*/ 80 w 900"/>
                <a:gd name="T91" fmla="*/ 228 h 1385"/>
                <a:gd name="T92" fmla="*/ 85 w 900"/>
                <a:gd name="T93" fmla="*/ 229 h 1385"/>
                <a:gd name="T94" fmla="*/ 90 w 900"/>
                <a:gd name="T95" fmla="*/ 230 h 1385"/>
                <a:gd name="T96" fmla="*/ 95 w 900"/>
                <a:gd name="T97" fmla="*/ 231 h 1385"/>
                <a:gd name="T98" fmla="*/ 101 w 900"/>
                <a:gd name="T99" fmla="*/ 231 h 1385"/>
                <a:gd name="T100" fmla="*/ 108 w 900"/>
                <a:gd name="T101" fmla="*/ 231 h 1385"/>
                <a:gd name="T102" fmla="*/ 115 w 900"/>
                <a:gd name="T103" fmla="*/ 230 h 1385"/>
                <a:gd name="T104" fmla="*/ 121 w 900"/>
                <a:gd name="T105" fmla="*/ 228 h 1385"/>
                <a:gd name="T106" fmla="*/ 128 w 900"/>
                <a:gd name="T107" fmla="*/ 226 h 1385"/>
                <a:gd name="T108" fmla="*/ 133 w 900"/>
                <a:gd name="T109" fmla="*/ 224 h 1385"/>
                <a:gd name="T110" fmla="*/ 138 w 900"/>
                <a:gd name="T111" fmla="*/ 222 h 1385"/>
                <a:gd name="T112" fmla="*/ 142 w 900"/>
                <a:gd name="T113" fmla="*/ 220 h 1385"/>
                <a:gd name="T114" fmla="*/ 150 w 900"/>
                <a:gd name="T115" fmla="*/ 214 h 1385"/>
                <a:gd name="T116" fmla="*/ 145 w 900"/>
                <a:gd name="T117" fmla="*/ 216 h 1385"/>
                <a:gd name="T118" fmla="*/ 139 w 900"/>
                <a:gd name="T119" fmla="*/ 218 h 1385"/>
                <a:gd name="T120" fmla="*/ 132 w 900"/>
                <a:gd name="T121" fmla="*/ 219 h 1385"/>
                <a:gd name="T122" fmla="*/ 125 w 900"/>
                <a:gd name="T123" fmla="*/ 220 h 1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0"/>
                <a:gd name="T187" fmla="*/ 0 h 1385"/>
                <a:gd name="T188" fmla="*/ 900 w 900"/>
                <a:gd name="T189" fmla="*/ 1385 h 1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0" h="1385">
                  <a:moveTo>
                    <a:pt x="749" y="1322"/>
                  </a:moveTo>
                  <a:lnTo>
                    <a:pt x="728" y="1323"/>
                  </a:lnTo>
                  <a:lnTo>
                    <a:pt x="708" y="1324"/>
                  </a:lnTo>
                  <a:lnTo>
                    <a:pt x="691" y="1324"/>
                  </a:lnTo>
                  <a:lnTo>
                    <a:pt x="673" y="1323"/>
                  </a:lnTo>
                  <a:lnTo>
                    <a:pt x="655" y="1322"/>
                  </a:lnTo>
                  <a:lnTo>
                    <a:pt x="640" y="1319"/>
                  </a:lnTo>
                  <a:lnTo>
                    <a:pt x="625" y="1316"/>
                  </a:lnTo>
                  <a:lnTo>
                    <a:pt x="610" y="1312"/>
                  </a:lnTo>
                  <a:lnTo>
                    <a:pt x="598" y="1308"/>
                  </a:lnTo>
                  <a:lnTo>
                    <a:pt x="585" y="1303"/>
                  </a:lnTo>
                  <a:lnTo>
                    <a:pt x="573" y="1298"/>
                  </a:lnTo>
                  <a:lnTo>
                    <a:pt x="562" y="1292"/>
                  </a:lnTo>
                  <a:lnTo>
                    <a:pt x="543" y="1281"/>
                  </a:lnTo>
                  <a:lnTo>
                    <a:pt x="527" y="1268"/>
                  </a:lnTo>
                  <a:lnTo>
                    <a:pt x="513" y="1255"/>
                  </a:lnTo>
                  <a:lnTo>
                    <a:pt x="501" y="1242"/>
                  </a:lnTo>
                  <a:lnTo>
                    <a:pt x="491" y="1230"/>
                  </a:lnTo>
                  <a:lnTo>
                    <a:pt x="484" y="1219"/>
                  </a:lnTo>
                  <a:lnTo>
                    <a:pt x="475" y="1202"/>
                  </a:lnTo>
                  <a:lnTo>
                    <a:pt x="473" y="1196"/>
                  </a:lnTo>
                  <a:lnTo>
                    <a:pt x="373" y="516"/>
                  </a:lnTo>
                  <a:lnTo>
                    <a:pt x="246" y="416"/>
                  </a:lnTo>
                  <a:lnTo>
                    <a:pt x="222" y="395"/>
                  </a:lnTo>
                  <a:lnTo>
                    <a:pt x="199" y="373"/>
                  </a:lnTo>
                  <a:lnTo>
                    <a:pt x="179" y="352"/>
                  </a:lnTo>
                  <a:lnTo>
                    <a:pt x="162" y="331"/>
                  </a:lnTo>
                  <a:lnTo>
                    <a:pt x="146" y="310"/>
                  </a:lnTo>
                  <a:lnTo>
                    <a:pt x="133" y="289"/>
                  </a:lnTo>
                  <a:lnTo>
                    <a:pt x="123" y="267"/>
                  </a:lnTo>
                  <a:lnTo>
                    <a:pt x="115" y="246"/>
                  </a:lnTo>
                  <a:lnTo>
                    <a:pt x="107" y="226"/>
                  </a:lnTo>
                  <a:lnTo>
                    <a:pt x="104" y="205"/>
                  </a:lnTo>
                  <a:lnTo>
                    <a:pt x="103" y="194"/>
                  </a:lnTo>
                  <a:lnTo>
                    <a:pt x="103" y="185"/>
                  </a:lnTo>
                  <a:lnTo>
                    <a:pt x="103" y="174"/>
                  </a:lnTo>
                  <a:lnTo>
                    <a:pt x="104" y="164"/>
                  </a:lnTo>
                  <a:lnTo>
                    <a:pt x="106" y="144"/>
                  </a:lnTo>
                  <a:lnTo>
                    <a:pt x="112" y="124"/>
                  </a:lnTo>
                  <a:lnTo>
                    <a:pt x="119" y="105"/>
                  </a:lnTo>
                  <a:lnTo>
                    <a:pt x="130" y="86"/>
                  </a:lnTo>
                  <a:lnTo>
                    <a:pt x="137" y="74"/>
                  </a:lnTo>
                  <a:lnTo>
                    <a:pt x="144" y="63"/>
                  </a:lnTo>
                  <a:lnTo>
                    <a:pt x="153" y="52"/>
                  </a:lnTo>
                  <a:lnTo>
                    <a:pt x="163" y="41"/>
                  </a:lnTo>
                  <a:lnTo>
                    <a:pt x="172" y="30"/>
                  </a:lnTo>
                  <a:lnTo>
                    <a:pt x="184" y="20"/>
                  </a:lnTo>
                  <a:lnTo>
                    <a:pt x="196" y="9"/>
                  </a:lnTo>
                  <a:lnTo>
                    <a:pt x="208" y="0"/>
                  </a:lnTo>
                  <a:lnTo>
                    <a:pt x="203" y="2"/>
                  </a:lnTo>
                  <a:lnTo>
                    <a:pt x="199" y="3"/>
                  </a:lnTo>
                  <a:lnTo>
                    <a:pt x="169" y="19"/>
                  </a:lnTo>
                  <a:lnTo>
                    <a:pt x="142" y="35"/>
                  </a:lnTo>
                  <a:lnTo>
                    <a:pt x="116" y="53"/>
                  </a:lnTo>
                  <a:lnTo>
                    <a:pt x="93" y="71"/>
                  </a:lnTo>
                  <a:lnTo>
                    <a:pt x="73" y="88"/>
                  </a:lnTo>
                  <a:lnTo>
                    <a:pt x="56" y="107"/>
                  </a:lnTo>
                  <a:lnTo>
                    <a:pt x="40" y="127"/>
                  </a:lnTo>
                  <a:lnTo>
                    <a:pt x="27" y="147"/>
                  </a:lnTo>
                  <a:lnTo>
                    <a:pt x="17" y="166"/>
                  </a:lnTo>
                  <a:lnTo>
                    <a:pt x="10" y="186"/>
                  </a:lnTo>
                  <a:lnTo>
                    <a:pt x="5" y="205"/>
                  </a:lnTo>
                  <a:lnTo>
                    <a:pt x="1" y="225"/>
                  </a:lnTo>
                  <a:lnTo>
                    <a:pt x="0" y="236"/>
                  </a:lnTo>
                  <a:lnTo>
                    <a:pt x="0" y="246"/>
                  </a:lnTo>
                  <a:lnTo>
                    <a:pt x="1" y="256"/>
                  </a:lnTo>
                  <a:lnTo>
                    <a:pt x="3" y="266"/>
                  </a:lnTo>
                  <a:lnTo>
                    <a:pt x="6" y="287"/>
                  </a:lnTo>
                  <a:lnTo>
                    <a:pt x="12" y="307"/>
                  </a:lnTo>
                  <a:lnTo>
                    <a:pt x="20" y="329"/>
                  </a:lnTo>
                  <a:lnTo>
                    <a:pt x="31" y="350"/>
                  </a:lnTo>
                  <a:lnTo>
                    <a:pt x="44" y="371"/>
                  </a:lnTo>
                  <a:lnTo>
                    <a:pt x="59" y="392"/>
                  </a:lnTo>
                  <a:lnTo>
                    <a:pt x="77" y="413"/>
                  </a:lnTo>
                  <a:lnTo>
                    <a:pt x="97" y="435"/>
                  </a:lnTo>
                  <a:lnTo>
                    <a:pt x="119" y="456"/>
                  </a:lnTo>
                  <a:lnTo>
                    <a:pt x="144" y="477"/>
                  </a:lnTo>
                  <a:lnTo>
                    <a:pt x="164" y="492"/>
                  </a:lnTo>
                  <a:lnTo>
                    <a:pt x="206" y="528"/>
                  </a:lnTo>
                  <a:lnTo>
                    <a:pt x="250" y="562"/>
                  </a:lnTo>
                  <a:lnTo>
                    <a:pt x="270" y="577"/>
                  </a:lnTo>
                  <a:lnTo>
                    <a:pt x="370" y="1257"/>
                  </a:lnTo>
                  <a:lnTo>
                    <a:pt x="373" y="1263"/>
                  </a:lnTo>
                  <a:lnTo>
                    <a:pt x="382" y="1281"/>
                  </a:lnTo>
                  <a:lnTo>
                    <a:pt x="389" y="1291"/>
                  </a:lnTo>
                  <a:lnTo>
                    <a:pt x="398" y="1303"/>
                  </a:lnTo>
                  <a:lnTo>
                    <a:pt x="410" y="1316"/>
                  </a:lnTo>
                  <a:lnTo>
                    <a:pt x="424" y="1329"/>
                  </a:lnTo>
                  <a:lnTo>
                    <a:pt x="441" y="1342"/>
                  </a:lnTo>
                  <a:lnTo>
                    <a:pt x="460" y="1354"/>
                  </a:lnTo>
                  <a:lnTo>
                    <a:pt x="470" y="1360"/>
                  </a:lnTo>
                  <a:lnTo>
                    <a:pt x="482" y="1365"/>
                  </a:lnTo>
                  <a:lnTo>
                    <a:pt x="495" y="1370"/>
                  </a:lnTo>
                  <a:lnTo>
                    <a:pt x="508" y="1374"/>
                  </a:lnTo>
                  <a:lnTo>
                    <a:pt x="522" y="1377"/>
                  </a:lnTo>
                  <a:lnTo>
                    <a:pt x="537" y="1381"/>
                  </a:lnTo>
                  <a:lnTo>
                    <a:pt x="553" y="1383"/>
                  </a:lnTo>
                  <a:lnTo>
                    <a:pt x="570" y="1384"/>
                  </a:lnTo>
                  <a:lnTo>
                    <a:pt x="588" y="1385"/>
                  </a:lnTo>
                  <a:lnTo>
                    <a:pt x="607" y="1385"/>
                  </a:lnTo>
                  <a:lnTo>
                    <a:pt x="626" y="1384"/>
                  </a:lnTo>
                  <a:lnTo>
                    <a:pt x="647" y="1383"/>
                  </a:lnTo>
                  <a:lnTo>
                    <a:pt x="668" y="1381"/>
                  </a:lnTo>
                  <a:lnTo>
                    <a:pt x="689" y="1377"/>
                  </a:lnTo>
                  <a:lnTo>
                    <a:pt x="709" y="1373"/>
                  </a:lnTo>
                  <a:lnTo>
                    <a:pt x="728" y="1369"/>
                  </a:lnTo>
                  <a:lnTo>
                    <a:pt x="747" y="1363"/>
                  </a:lnTo>
                  <a:lnTo>
                    <a:pt x="765" y="1358"/>
                  </a:lnTo>
                  <a:lnTo>
                    <a:pt x="781" y="1352"/>
                  </a:lnTo>
                  <a:lnTo>
                    <a:pt x="798" y="1345"/>
                  </a:lnTo>
                  <a:lnTo>
                    <a:pt x="813" y="1340"/>
                  </a:lnTo>
                  <a:lnTo>
                    <a:pt x="827" y="1332"/>
                  </a:lnTo>
                  <a:lnTo>
                    <a:pt x="841" y="1325"/>
                  </a:lnTo>
                  <a:lnTo>
                    <a:pt x="854" y="1317"/>
                  </a:lnTo>
                  <a:lnTo>
                    <a:pt x="879" y="1301"/>
                  </a:lnTo>
                  <a:lnTo>
                    <a:pt x="900" y="1284"/>
                  </a:lnTo>
                  <a:lnTo>
                    <a:pt x="884" y="1290"/>
                  </a:lnTo>
                  <a:lnTo>
                    <a:pt x="867" y="1296"/>
                  </a:lnTo>
                  <a:lnTo>
                    <a:pt x="850" y="1302"/>
                  </a:lnTo>
                  <a:lnTo>
                    <a:pt x="831" y="1307"/>
                  </a:lnTo>
                  <a:lnTo>
                    <a:pt x="812" y="1311"/>
                  </a:lnTo>
                  <a:lnTo>
                    <a:pt x="792" y="1315"/>
                  </a:lnTo>
                  <a:lnTo>
                    <a:pt x="771" y="1318"/>
                  </a:lnTo>
                  <a:lnTo>
                    <a:pt x="749" y="1322"/>
                  </a:lnTo>
                  <a:close/>
                </a:path>
              </a:pathLst>
            </a:custGeom>
            <a:solidFill>
              <a:srgbClr val="8E3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5" name="Freeform 11"/>
            <p:cNvSpPr>
              <a:spLocks/>
            </p:cNvSpPr>
            <p:nvPr/>
          </p:nvSpPr>
          <p:spPr bwMode="auto">
            <a:xfrm>
              <a:off x="1655" y="850"/>
              <a:ext cx="150" cy="82"/>
            </a:xfrm>
            <a:custGeom>
              <a:avLst/>
              <a:gdLst>
                <a:gd name="T0" fmla="*/ 150 w 900"/>
                <a:gd name="T1" fmla="*/ 29 h 493"/>
                <a:gd name="T2" fmla="*/ 150 w 900"/>
                <a:gd name="T3" fmla="*/ 33 h 493"/>
                <a:gd name="T4" fmla="*/ 149 w 900"/>
                <a:gd name="T5" fmla="*/ 37 h 493"/>
                <a:gd name="T6" fmla="*/ 148 w 900"/>
                <a:gd name="T7" fmla="*/ 41 h 493"/>
                <a:gd name="T8" fmla="*/ 146 w 900"/>
                <a:gd name="T9" fmla="*/ 45 h 493"/>
                <a:gd name="T10" fmla="*/ 143 w 900"/>
                <a:gd name="T11" fmla="*/ 49 h 493"/>
                <a:gd name="T12" fmla="*/ 139 w 900"/>
                <a:gd name="T13" fmla="*/ 53 h 493"/>
                <a:gd name="T14" fmla="*/ 135 w 900"/>
                <a:gd name="T15" fmla="*/ 57 h 493"/>
                <a:gd name="T16" fmla="*/ 131 w 900"/>
                <a:gd name="T17" fmla="*/ 60 h 493"/>
                <a:gd name="T18" fmla="*/ 126 w 900"/>
                <a:gd name="T19" fmla="*/ 64 h 493"/>
                <a:gd name="T20" fmla="*/ 120 w 900"/>
                <a:gd name="T21" fmla="*/ 67 h 493"/>
                <a:gd name="T22" fmla="*/ 114 w 900"/>
                <a:gd name="T23" fmla="*/ 70 h 493"/>
                <a:gd name="T24" fmla="*/ 108 w 900"/>
                <a:gd name="T25" fmla="*/ 73 h 493"/>
                <a:gd name="T26" fmla="*/ 101 w 900"/>
                <a:gd name="T27" fmla="*/ 75 h 493"/>
                <a:gd name="T28" fmla="*/ 94 w 900"/>
                <a:gd name="T29" fmla="*/ 77 h 493"/>
                <a:gd name="T30" fmla="*/ 86 w 900"/>
                <a:gd name="T31" fmla="*/ 79 h 493"/>
                <a:gd name="T32" fmla="*/ 78 w 900"/>
                <a:gd name="T33" fmla="*/ 80 h 493"/>
                <a:gd name="T34" fmla="*/ 71 w 900"/>
                <a:gd name="T35" fmla="*/ 81 h 493"/>
                <a:gd name="T36" fmla="*/ 63 w 900"/>
                <a:gd name="T37" fmla="*/ 82 h 493"/>
                <a:gd name="T38" fmla="*/ 56 w 900"/>
                <a:gd name="T39" fmla="*/ 82 h 493"/>
                <a:gd name="T40" fmla="*/ 49 w 900"/>
                <a:gd name="T41" fmla="*/ 82 h 493"/>
                <a:gd name="T42" fmla="*/ 43 w 900"/>
                <a:gd name="T43" fmla="*/ 81 h 493"/>
                <a:gd name="T44" fmla="*/ 36 w 900"/>
                <a:gd name="T45" fmla="*/ 80 h 493"/>
                <a:gd name="T46" fmla="*/ 30 w 900"/>
                <a:gd name="T47" fmla="*/ 79 h 493"/>
                <a:gd name="T48" fmla="*/ 25 w 900"/>
                <a:gd name="T49" fmla="*/ 77 h 493"/>
                <a:gd name="T50" fmla="*/ 20 w 900"/>
                <a:gd name="T51" fmla="*/ 75 h 493"/>
                <a:gd name="T52" fmla="*/ 15 w 900"/>
                <a:gd name="T53" fmla="*/ 73 h 493"/>
                <a:gd name="T54" fmla="*/ 11 w 900"/>
                <a:gd name="T55" fmla="*/ 70 h 493"/>
                <a:gd name="T56" fmla="*/ 7 w 900"/>
                <a:gd name="T57" fmla="*/ 67 h 493"/>
                <a:gd name="T58" fmla="*/ 5 w 900"/>
                <a:gd name="T59" fmla="*/ 64 h 493"/>
                <a:gd name="T60" fmla="*/ 2 w 900"/>
                <a:gd name="T61" fmla="*/ 61 h 493"/>
                <a:gd name="T62" fmla="*/ 1 w 900"/>
                <a:gd name="T63" fmla="*/ 57 h 493"/>
                <a:gd name="T64" fmla="*/ 0 w 900"/>
                <a:gd name="T65" fmla="*/ 53 h 493"/>
                <a:gd name="T66" fmla="*/ 0 w 900"/>
                <a:gd name="T67" fmla="*/ 49 h 493"/>
                <a:gd name="T68" fmla="*/ 1 w 900"/>
                <a:gd name="T69" fmla="*/ 45 h 493"/>
                <a:gd name="T70" fmla="*/ 3 w 900"/>
                <a:gd name="T71" fmla="*/ 41 h 493"/>
                <a:gd name="T72" fmla="*/ 5 w 900"/>
                <a:gd name="T73" fmla="*/ 37 h 493"/>
                <a:gd name="T74" fmla="*/ 8 w 900"/>
                <a:gd name="T75" fmla="*/ 33 h 493"/>
                <a:gd name="T76" fmla="*/ 11 w 900"/>
                <a:gd name="T77" fmla="*/ 29 h 493"/>
                <a:gd name="T78" fmla="*/ 15 w 900"/>
                <a:gd name="T79" fmla="*/ 25 h 493"/>
                <a:gd name="T80" fmla="*/ 20 w 900"/>
                <a:gd name="T81" fmla="*/ 22 h 493"/>
                <a:gd name="T82" fmla="*/ 25 w 900"/>
                <a:gd name="T83" fmla="*/ 18 h 493"/>
                <a:gd name="T84" fmla="*/ 33 w 900"/>
                <a:gd name="T85" fmla="*/ 14 h 493"/>
                <a:gd name="T86" fmla="*/ 43 w 900"/>
                <a:gd name="T87" fmla="*/ 9 h 493"/>
                <a:gd name="T88" fmla="*/ 49 w 900"/>
                <a:gd name="T89" fmla="*/ 7 h 493"/>
                <a:gd name="T90" fmla="*/ 57 w 900"/>
                <a:gd name="T91" fmla="*/ 5 h 493"/>
                <a:gd name="T92" fmla="*/ 64 w 900"/>
                <a:gd name="T93" fmla="*/ 3 h 493"/>
                <a:gd name="T94" fmla="*/ 72 w 900"/>
                <a:gd name="T95" fmla="*/ 2 h 493"/>
                <a:gd name="T96" fmla="*/ 79 w 900"/>
                <a:gd name="T97" fmla="*/ 1 h 493"/>
                <a:gd name="T98" fmla="*/ 87 w 900"/>
                <a:gd name="T99" fmla="*/ 0 h 493"/>
                <a:gd name="T100" fmla="*/ 94 w 900"/>
                <a:gd name="T101" fmla="*/ 0 h 493"/>
                <a:gd name="T102" fmla="*/ 101 w 900"/>
                <a:gd name="T103" fmla="*/ 0 h 493"/>
                <a:gd name="T104" fmla="*/ 108 w 900"/>
                <a:gd name="T105" fmla="*/ 1 h 493"/>
                <a:gd name="T106" fmla="*/ 114 w 900"/>
                <a:gd name="T107" fmla="*/ 2 h 493"/>
                <a:gd name="T108" fmla="*/ 120 w 900"/>
                <a:gd name="T109" fmla="*/ 3 h 493"/>
                <a:gd name="T110" fmla="*/ 126 w 900"/>
                <a:gd name="T111" fmla="*/ 5 h 493"/>
                <a:gd name="T112" fmla="*/ 131 w 900"/>
                <a:gd name="T113" fmla="*/ 7 h 493"/>
                <a:gd name="T114" fmla="*/ 135 w 900"/>
                <a:gd name="T115" fmla="*/ 9 h 493"/>
                <a:gd name="T116" fmla="*/ 139 w 900"/>
                <a:gd name="T117" fmla="*/ 12 h 493"/>
                <a:gd name="T118" fmla="*/ 143 w 900"/>
                <a:gd name="T119" fmla="*/ 15 h 493"/>
                <a:gd name="T120" fmla="*/ 146 w 900"/>
                <a:gd name="T121" fmla="*/ 18 h 493"/>
                <a:gd name="T122" fmla="*/ 148 w 900"/>
                <a:gd name="T123" fmla="*/ 21 h 493"/>
                <a:gd name="T124" fmla="*/ 149 w 900"/>
                <a:gd name="T125" fmla="*/ 25 h 4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0"/>
                <a:gd name="T190" fmla="*/ 0 h 493"/>
                <a:gd name="T191" fmla="*/ 900 w 900"/>
                <a:gd name="T192" fmla="*/ 493 h 4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0" h="493">
                  <a:moveTo>
                    <a:pt x="898" y="164"/>
                  </a:moveTo>
                  <a:lnTo>
                    <a:pt x="900" y="176"/>
                  </a:lnTo>
                  <a:lnTo>
                    <a:pt x="900" y="187"/>
                  </a:lnTo>
                  <a:lnTo>
                    <a:pt x="899" y="199"/>
                  </a:lnTo>
                  <a:lnTo>
                    <a:pt x="898" y="212"/>
                  </a:lnTo>
                  <a:lnTo>
                    <a:pt x="895" y="224"/>
                  </a:lnTo>
                  <a:lnTo>
                    <a:pt x="891" y="236"/>
                  </a:lnTo>
                  <a:lnTo>
                    <a:pt x="886" y="249"/>
                  </a:lnTo>
                  <a:lnTo>
                    <a:pt x="880" y="260"/>
                  </a:lnTo>
                  <a:lnTo>
                    <a:pt x="873" y="272"/>
                  </a:lnTo>
                  <a:lnTo>
                    <a:pt x="865" y="284"/>
                  </a:lnTo>
                  <a:lnTo>
                    <a:pt x="856" y="296"/>
                  </a:lnTo>
                  <a:lnTo>
                    <a:pt x="846" y="308"/>
                  </a:lnTo>
                  <a:lnTo>
                    <a:pt x="836" y="318"/>
                  </a:lnTo>
                  <a:lnTo>
                    <a:pt x="824" y="330"/>
                  </a:lnTo>
                  <a:lnTo>
                    <a:pt x="811" y="341"/>
                  </a:lnTo>
                  <a:lnTo>
                    <a:pt x="798" y="351"/>
                  </a:lnTo>
                  <a:lnTo>
                    <a:pt x="784" y="362"/>
                  </a:lnTo>
                  <a:lnTo>
                    <a:pt x="768" y="372"/>
                  </a:lnTo>
                  <a:lnTo>
                    <a:pt x="753" y="383"/>
                  </a:lnTo>
                  <a:lnTo>
                    <a:pt x="737" y="392"/>
                  </a:lnTo>
                  <a:lnTo>
                    <a:pt x="719" y="402"/>
                  </a:lnTo>
                  <a:lnTo>
                    <a:pt x="701" y="410"/>
                  </a:lnTo>
                  <a:lnTo>
                    <a:pt x="684" y="419"/>
                  </a:lnTo>
                  <a:lnTo>
                    <a:pt x="665" y="428"/>
                  </a:lnTo>
                  <a:lnTo>
                    <a:pt x="645" y="436"/>
                  </a:lnTo>
                  <a:lnTo>
                    <a:pt x="625" y="443"/>
                  </a:lnTo>
                  <a:lnTo>
                    <a:pt x="604" y="450"/>
                  </a:lnTo>
                  <a:lnTo>
                    <a:pt x="582" y="457"/>
                  </a:lnTo>
                  <a:lnTo>
                    <a:pt x="561" y="463"/>
                  </a:lnTo>
                  <a:lnTo>
                    <a:pt x="539" y="469"/>
                  </a:lnTo>
                  <a:lnTo>
                    <a:pt x="516" y="474"/>
                  </a:lnTo>
                  <a:lnTo>
                    <a:pt x="494" y="478"/>
                  </a:lnTo>
                  <a:lnTo>
                    <a:pt x="470" y="482"/>
                  </a:lnTo>
                  <a:lnTo>
                    <a:pt x="447" y="485"/>
                  </a:lnTo>
                  <a:lnTo>
                    <a:pt x="424" y="488"/>
                  </a:lnTo>
                  <a:lnTo>
                    <a:pt x="402" y="490"/>
                  </a:lnTo>
                  <a:lnTo>
                    <a:pt x="380" y="491"/>
                  </a:lnTo>
                  <a:lnTo>
                    <a:pt x="358" y="493"/>
                  </a:lnTo>
                  <a:lnTo>
                    <a:pt x="336" y="493"/>
                  </a:lnTo>
                  <a:lnTo>
                    <a:pt x="316" y="493"/>
                  </a:lnTo>
                  <a:lnTo>
                    <a:pt x="295" y="491"/>
                  </a:lnTo>
                  <a:lnTo>
                    <a:pt x="275" y="490"/>
                  </a:lnTo>
                  <a:lnTo>
                    <a:pt x="255" y="488"/>
                  </a:lnTo>
                  <a:lnTo>
                    <a:pt x="235" y="485"/>
                  </a:lnTo>
                  <a:lnTo>
                    <a:pt x="217" y="482"/>
                  </a:lnTo>
                  <a:lnTo>
                    <a:pt x="198" y="478"/>
                  </a:lnTo>
                  <a:lnTo>
                    <a:pt x="181" y="474"/>
                  </a:lnTo>
                  <a:lnTo>
                    <a:pt x="164" y="469"/>
                  </a:lnTo>
                  <a:lnTo>
                    <a:pt x="148" y="463"/>
                  </a:lnTo>
                  <a:lnTo>
                    <a:pt x="132" y="458"/>
                  </a:lnTo>
                  <a:lnTo>
                    <a:pt x="117" y="451"/>
                  </a:lnTo>
                  <a:lnTo>
                    <a:pt x="103" y="444"/>
                  </a:lnTo>
                  <a:lnTo>
                    <a:pt x="89" y="437"/>
                  </a:lnTo>
                  <a:lnTo>
                    <a:pt x="77" y="430"/>
                  </a:lnTo>
                  <a:lnTo>
                    <a:pt x="65" y="422"/>
                  </a:lnTo>
                  <a:lnTo>
                    <a:pt x="55" y="414"/>
                  </a:lnTo>
                  <a:lnTo>
                    <a:pt x="44" y="404"/>
                  </a:lnTo>
                  <a:lnTo>
                    <a:pt x="35" y="395"/>
                  </a:lnTo>
                  <a:lnTo>
                    <a:pt x="27" y="384"/>
                  </a:lnTo>
                  <a:lnTo>
                    <a:pt x="20" y="375"/>
                  </a:lnTo>
                  <a:lnTo>
                    <a:pt x="13" y="364"/>
                  </a:lnTo>
                  <a:lnTo>
                    <a:pt x="9" y="352"/>
                  </a:lnTo>
                  <a:lnTo>
                    <a:pt x="5" y="342"/>
                  </a:lnTo>
                  <a:lnTo>
                    <a:pt x="3" y="329"/>
                  </a:lnTo>
                  <a:lnTo>
                    <a:pt x="0" y="317"/>
                  </a:lnTo>
                  <a:lnTo>
                    <a:pt x="0" y="305"/>
                  </a:lnTo>
                  <a:lnTo>
                    <a:pt x="0" y="293"/>
                  </a:lnTo>
                  <a:lnTo>
                    <a:pt x="3" y="280"/>
                  </a:lnTo>
                  <a:lnTo>
                    <a:pt x="5" y="269"/>
                  </a:lnTo>
                  <a:lnTo>
                    <a:pt x="10" y="257"/>
                  </a:lnTo>
                  <a:lnTo>
                    <a:pt x="15" y="245"/>
                  </a:lnTo>
                  <a:lnTo>
                    <a:pt x="20" y="232"/>
                  </a:lnTo>
                  <a:lnTo>
                    <a:pt x="27" y="220"/>
                  </a:lnTo>
                  <a:lnTo>
                    <a:pt x="36" y="209"/>
                  </a:lnTo>
                  <a:lnTo>
                    <a:pt x="45" y="197"/>
                  </a:lnTo>
                  <a:lnTo>
                    <a:pt x="55" y="185"/>
                  </a:lnTo>
                  <a:lnTo>
                    <a:pt x="65" y="174"/>
                  </a:lnTo>
                  <a:lnTo>
                    <a:pt x="77" y="163"/>
                  </a:lnTo>
                  <a:lnTo>
                    <a:pt x="90" y="152"/>
                  </a:lnTo>
                  <a:lnTo>
                    <a:pt x="103" y="141"/>
                  </a:lnTo>
                  <a:lnTo>
                    <a:pt x="117" y="131"/>
                  </a:lnTo>
                  <a:lnTo>
                    <a:pt x="132" y="120"/>
                  </a:lnTo>
                  <a:lnTo>
                    <a:pt x="148" y="111"/>
                  </a:lnTo>
                  <a:lnTo>
                    <a:pt x="164" y="100"/>
                  </a:lnTo>
                  <a:lnTo>
                    <a:pt x="199" y="82"/>
                  </a:lnTo>
                  <a:lnTo>
                    <a:pt x="236" y="65"/>
                  </a:lnTo>
                  <a:lnTo>
                    <a:pt x="256" y="57"/>
                  </a:lnTo>
                  <a:lnTo>
                    <a:pt x="276" y="49"/>
                  </a:lnTo>
                  <a:lnTo>
                    <a:pt x="296" y="42"/>
                  </a:lnTo>
                  <a:lnTo>
                    <a:pt x="318" y="37"/>
                  </a:lnTo>
                  <a:lnTo>
                    <a:pt x="340" y="29"/>
                  </a:lnTo>
                  <a:lnTo>
                    <a:pt x="362" y="25"/>
                  </a:lnTo>
                  <a:lnTo>
                    <a:pt x="384" y="19"/>
                  </a:lnTo>
                  <a:lnTo>
                    <a:pt x="408" y="14"/>
                  </a:lnTo>
                  <a:lnTo>
                    <a:pt x="430" y="11"/>
                  </a:lnTo>
                  <a:lnTo>
                    <a:pt x="454" y="7"/>
                  </a:lnTo>
                  <a:lnTo>
                    <a:pt x="476" y="5"/>
                  </a:lnTo>
                  <a:lnTo>
                    <a:pt x="499" y="2"/>
                  </a:lnTo>
                  <a:lnTo>
                    <a:pt x="521" y="1"/>
                  </a:lnTo>
                  <a:lnTo>
                    <a:pt x="542" y="0"/>
                  </a:lnTo>
                  <a:lnTo>
                    <a:pt x="565" y="0"/>
                  </a:lnTo>
                  <a:lnTo>
                    <a:pt x="586" y="0"/>
                  </a:lnTo>
                  <a:lnTo>
                    <a:pt x="606" y="1"/>
                  </a:lnTo>
                  <a:lnTo>
                    <a:pt x="626" y="4"/>
                  </a:lnTo>
                  <a:lnTo>
                    <a:pt x="646" y="5"/>
                  </a:lnTo>
                  <a:lnTo>
                    <a:pt x="665" y="8"/>
                  </a:lnTo>
                  <a:lnTo>
                    <a:pt x="684" y="11"/>
                  </a:lnTo>
                  <a:lnTo>
                    <a:pt x="702" y="14"/>
                  </a:lnTo>
                  <a:lnTo>
                    <a:pt x="720" y="19"/>
                  </a:lnTo>
                  <a:lnTo>
                    <a:pt x="737" y="24"/>
                  </a:lnTo>
                  <a:lnTo>
                    <a:pt x="753" y="29"/>
                  </a:lnTo>
                  <a:lnTo>
                    <a:pt x="768" y="35"/>
                  </a:lnTo>
                  <a:lnTo>
                    <a:pt x="784" y="41"/>
                  </a:lnTo>
                  <a:lnTo>
                    <a:pt x="798" y="48"/>
                  </a:lnTo>
                  <a:lnTo>
                    <a:pt x="811" y="55"/>
                  </a:lnTo>
                  <a:lnTo>
                    <a:pt x="824" y="62"/>
                  </a:lnTo>
                  <a:lnTo>
                    <a:pt x="836" y="71"/>
                  </a:lnTo>
                  <a:lnTo>
                    <a:pt x="846" y="80"/>
                  </a:lnTo>
                  <a:lnTo>
                    <a:pt x="857" y="88"/>
                  </a:lnTo>
                  <a:lnTo>
                    <a:pt x="865" y="98"/>
                  </a:lnTo>
                  <a:lnTo>
                    <a:pt x="873" y="108"/>
                  </a:lnTo>
                  <a:lnTo>
                    <a:pt x="880" y="118"/>
                  </a:lnTo>
                  <a:lnTo>
                    <a:pt x="886" y="128"/>
                  </a:lnTo>
                  <a:lnTo>
                    <a:pt x="892" y="140"/>
                  </a:lnTo>
                  <a:lnTo>
                    <a:pt x="896" y="152"/>
                  </a:lnTo>
                  <a:lnTo>
                    <a:pt x="898" y="16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6" name="Freeform 12"/>
            <p:cNvSpPr>
              <a:spLocks/>
            </p:cNvSpPr>
            <p:nvPr/>
          </p:nvSpPr>
          <p:spPr bwMode="auto">
            <a:xfrm>
              <a:off x="1781" y="1064"/>
              <a:ext cx="82" cy="70"/>
            </a:xfrm>
            <a:custGeom>
              <a:avLst/>
              <a:gdLst>
                <a:gd name="T0" fmla="*/ 68 w 487"/>
                <a:gd name="T1" fmla="*/ 2 h 416"/>
                <a:gd name="T2" fmla="*/ 66 w 487"/>
                <a:gd name="T3" fmla="*/ 4 h 416"/>
                <a:gd name="T4" fmla="*/ 62 w 487"/>
                <a:gd name="T5" fmla="*/ 9 h 416"/>
                <a:gd name="T6" fmla="*/ 58 w 487"/>
                <a:gd name="T7" fmla="*/ 17 h 416"/>
                <a:gd name="T8" fmla="*/ 54 w 487"/>
                <a:gd name="T9" fmla="*/ 25 h 416"/>
                <a:gd name="T10" fmla="*/ 51 w 487"/>
                <a:gd name="T11" fmla="*/ 30 h 416"/>
                <a:gd name="T12" fmla="*/ 47 w 487"/>
                <a:gd name="T13" fmla="*/ 34 h 416"/>
                <a:gd name="T14" fmla="*/ 43 w 487"/>
                <a:gd name="T15" fmla="*/ 38 h 416"/>
                <a:gd name="T16" fmla="*/ 38 w 487"/>
                <a:gd name="T17" fmla="*/ 42 h 416"/>
                <a:gd name="T18" fmla="*/ 34 w 487"/>
                <a:gd name="T19" fmla="*/ 45 h 416"/>
                <a:gd name="T20" fmla="*/ 28 w 487"/>
                <a:gd name="T21" fmla="*/ 49 h 416"/>
                <a:gd name="T22" fmla="*/ 23 w 487"/>
                <a:gd name="T23" fmla="*/ 51 h 416"/>
                <a:gd name="T24" fmla="*/ 17 w 487"/>
                <a:gd name="T25" fmla="*/ 53 h 416"/>
                <a:gd name="T26" fmla="*/ 11 w 487"/>
                <a:gd name="T27" fmla="*/ 55 h 416"/>
                <a:gd name="T28" fmla="*/ 7 w 487"/>
                <a:gd name="T29" fmla="*/ 56 h 416"/>
                <a:gd name="T30" fmla="*/ 3 w 487"/>
                <a:gd name="T31" fmla="*/ 58 h 416"/>
                <a:gd name="T32" fmla="*/ 1 w 487"/>
                <a:gd name="T33" fmla="*/ 60 h 416"/>
                <a:gd name="T34" fmla="*/ 0 w 487"/>
                <a:gd name="T35" fmla="*/ 62 h 416"/>
                <a:gd name="T36" fmla="*/ 0 w 487"/>
                <a:gd name="T37" fmla="*/ 64 h 416"/>
                <a:gd name="T38" fmla="*/ 3 w 487"/>
                <a:gd name="T39" fmla="*/ 65 h 416"/>
                <a:gd name="T40" fmla="*/ 7 w 487"/>
                <a:gd name="T41" fmla="*/ 67 h 416"/>
                <a:gd name="T42" fmla="*/ 12 w 487"/>
                <a:gd name="T43" fmla="*/ 69 h 416"/>
                <a:gd name="T44" fmla="*/ 16 w 487"/>
                <a:gd name="T45" fmla="*/ 70 h 416"/>
                <a:gd name="T46" fmla="*/ 21 w 487"/>
                <a:gd name="T47" fmla="*/ 70 h 416"/>
                <a:gd name="T48" fmla="*/ 26 w 487"/>
                <a:gd name="T49" fmla="*/ 70 h 416"/>
                <a:gd name="T50" fmla="*/ 30 w 487"/>
                <a:gd name="T51" fmla="*/ 68 h 416"/>
                <a:gd name="T52" fmla="*/ 35 w 487"/>
                <a:gd name="T53" fmla="*/ 67 h 416"/>
                <a:gd name="T54" fmla="*/ 42 w 487"/>
                <a:gd name="T55" fmla="*/ 64 h 416"/>
                <a:gd name="T56" fmla="*/ 51 w 487"/>
                <a:gd name="T57" fmla="*/ 58 h 416"/>
                <a:gd name="T58" fmla="*/ 59 w 487"/>
                <a:gd name="T59" fmla="*/ 52 h 416"/>
                <a:gd name="T60" fmla="*/ 66 w 487"/>
                <a:gd name="T61" fmla="*/ 45 h 416"/>
                <a:gd name="T62" fmla="*/ 72 w 487"/>
                <a:gd name="T63" fmla="*/ 38 h 416"/>
                <a:gd name="T64" fmla="*/ 76 w 487"/>
                <a:gd name="T65" fmla="*/ 32 h 416"/>
                <a:gd name="T66" fmla="*/ 80 w 487"/>
                <a:gd name="T67" fmla="*/ 24 h 416"/>
                <a:gd name="T68" fmla="*/ 81 w 487"/>
                <a:gd name="T69" fmla="*/ 19 h 416"/>
                <a:gd name="T70" fmla="*/ 82 w 487"/>
                <a:gd name="T71" fmla="*/ 14 h 416"/>
                <a:gd name="T72" fmla="*/ 82 w 487"/>
                <a:gd name="T73" fmla="*/ 11 h 416"/>
                <a:gd name="T74" fmla="*/ 80 w 487"/>
                <a:gd name="T75" fmla="*/ 7 h 416"/>
                <a:gd name="T76" fmla="*/ 78 w 487"/>
                <a:gd name="T77" fmla="*/ 4 h 416"/>
                <a:gd name="T78" fmla="*/ 75 w 487"/>
                <a:gd name="T79" fmla="*/ 1 h 416"/>
                <a:gd name="T80" fmla="*/ 73 w 487"/>
                <a:gd name="T81" fmla="*/ 0 h 416"/>
                <a:gd name="T82" fmla="*/ 71 w 487"/>
                <a:gd name="T83" fmla="*/ 0 h 4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7"/>
                <a:gd name="T127" fmla="*/ 0 h 416"/>
                <a:gd name="T128" fmla="*/ 487 w 487"/>
                <a:gd name="T129" fmla="*/ 416 h 4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7" h="416">
                  <a:moveTo>
                    <a:pt x="412" y="4"/>
                  </a:moveTo>
                  <a:lnTo>
                    <a:pt x="404" y="9"/>
                  </a:lnTo>
                  <a:lnTo>
                    <a:pt x="397" y="16"/>
                  </a:lnTo>
                  <a:lnTo>
                    <a:pt x="390" y="23"/>
                  </a:lnTo>
                  <a:lnTo>
                    <a:pt x="383" y="32"/>
                  </a:lnTo>
                  <a:lnTo>
                    <a:pt x="368" y="53"/>
                  </a:lnTo>
                  <a:lnTo>
                    <a:pt x="357" y="78"/>
                  </a:lnTo>
                  <a:lnTo>
                    <a:pt x="344" y="103"/>
                  </a:lnTo>
                  <a:lnTo>
                    <a:pt x="333" y="127"/>
                  </a:lnTo>
                  <a:lnTo>
                    <a:pt x="322" y="147"/>
                  </a:lnTo>
                  <a:lnTo>
                    <a:pt x="313" y="163"/>
                  </a:lnTo>
                  <a:lnTo>
                    <a:pt x="301" y="176"/>
                  </a:lnTo>
                  <a:lnTo>
                    <a:pt x="291" y="190"/>
                  </a:lnTo>
                  <a:lnTo>
                    <a:pt x="279" y="203"/>
                  </a:lnTo>
                  <a:lnTo>
                    <a:pt x="267" y="215"/>
                  </a:lnTo>
                  <a:lnTo>
                    <a:pt x="254" y="228"/>
                  </a:lnTo>
                  <a:lnTo>
                    <a:pt x="241" y="238"/>
                  </a:lnTo>
                  <a:lnTo>
                    <a:pt x="227" y="250"/>
                  </a:lnTo>
                  <a:lnTo>
                    <a:pt x="213" y="261"/>
                  </a:lnTo>
                  <a:lnTo>
                    <a:pt x="199" y="270"/>
                  </a:lnTo>
                  <a:lnTo>
                    <a:pt x="183" y="280"/>
                  </a:lnTo>
                  <a:lnTo>
                    <a:pt x="168" y="289"/>
                  </a:lnTo>
                  <a:lnTo>
                    <a:pt x="153" y="296"/>
                  </a:lnTo>
                  <a:lnTo>
                    <a:pt x="136" y="303"/>
                  </a:lnTo>
                  <a:lnTo>
                    <a:pt x="119" y="310"/>
                  </a:lnTo>
                  <a:lnTo>
                    <a:pt x="102" y="316"/>
                  </a:lnTo>
                  <a:lnTo>
                    <a:pt x="85" y="321"/>
                  </a:lnTo>
                  <a:lnTo>
                    <a:pt x="68" y="326"/>
                  </a:lnTo>
                  <a:lnTo>
                    <a:pt x="54" y="330"/>
                  </a:lnTo>
                  <a:lnTo>
                    <a:pt x="41" y="334"/>
                  </a:lnTo>
                  <a:lnTo>
                    <a:pt x="29" y="340"/>
                  </a:lnTo>
                  <a:lnTo>
                    <a:pt x="20" y="345"/>
                  </a:lnTo>
                  <a:lnTo>
                    <a:pt x="11" y="349"/>
                  </a:lnTo>
                  <a:lnTo>
                    <a:pt x="6" y="355"/>
                  </a:lnTo>
                  <a:lnTo>
                    <a:pt x="1" y="360"/>
                  </a:lnTo>
                  <a:lnTo>
                    <a:pt x="0" y="366"/>
                  </a:lnTo>
                  <a:lnTo>
                    <a:pt x="0" y="372"/>
                  </a:lnTo>
                  <a:lnTo>
                    <a:pt x="2" y="378"/>
                  </a:lnTo>
                  <a:lnTo>
                    <a:pt x="8" y="383"/>
                  </a:lnTo>
                  <a:lnTo>
                    <a:pt x="15" y="389"/>
                  </a:lnTo>
                  <a:lnTo>
                    <a:pt x="26" y="395"/>
                  </a:lnTo>
                  <a:lnTo>
                    <a:pt x="39" y="401"/>
                  </a:lnTo>
                  <a:lnTo>
                    <a:pt x="55" y="407"/>
                  </a:lnTo>
                  <a:lnTo>
                    <a:pt x="69" y="411"/>
                  </a:lnTo>
                  <a:lnTo>
                    <a:pt x="83" y="414"/>
                  </a:lnTo>
                  <a:lnTo>
                    <a:pt x="97" y="415"/>
                  </a:lnTo>
                  <a:lnTo>
                    <a:pt x="112" y="416"/>
                  </a:lnTo>
                  <a:lnTo>
                    <a:pt x="126" y="416"/>
                  </a:lnTo>
                  <a:lnTo>
                    <a:pt x="140" y="415"/>
                  </a:lnTo>
                  <a:lnTo>
                    <a:pt x="154" y="414"/>
                  </a:lnTo>
                  <a:lnTo>
                    <a:pt x="168" y="411"/>
                  </a:lnTo>
                  <a:lnTo>
                    <a:pt x="181" y="407"/>
                  </a:lnTo>
                  <a:lnTo>
                    <a:pt x="195" y="403"/>
                  </a:lnTo>
                  <a:lnTo>
                    <a:pt x="209" y="398"/>
                  </a:lnTo>
                  <a:lnTo>
                    <a:pt x="224" y="392"/>
                  </a:lnTo>
                  <a:lnTo>
                    <a:pt x="251" y="379"/>
                  </a:lnTo>
                  <a:lnTo>
                    <a:pt x="278" y="363"/>
                  </a:lnTo>
                  <a:lnTo>
                    <a:pt x="302" y="347"/>
                  </a:lnTo>
                  <a:lnTo>
                    <a:pt x="327" y="328"/>
                  </a:lnTo>
                  <a:lnTo>
                    <a:pt x="351" y="308"/>
                  </a:lnTo>
                  <a:lnTo>
                    <a:pt x="372" y="288"/>
                  </a:lnTo>
                  <a:lnTo>
                    <a:pt x="392" y="267"/>
                  </a:lnTo>
                  <a:lnTo>
                    <a:pt x="410" y="247"/>
                  </a:lnTo>
                  <a:lnTo>
                    <a:pt x="426" y="226"/>
                  </a:lnTo>
                  <a:lnTo>
                    <a:pt x="440" y="205"/>
                  </a:lnTo>
                  <a:lnTo>
                    <a:pt x="451" y="188"/>
                  </a:lnTo>
                  <a:lnTo>
                    <a:pt x="463" y="167"/>
                  </a:lnTo>
                  <a:lnTo>
                    <a:pt x="473" y="144"/>
                  </a:lnTo>
                  <a:lnTo>
                    <a:pt x="480" y="122"/>
                  </a:lnTo>
                  <a:lnTo>
                    <a:pt x="484" y="110"/>
                  </a:lnTo>
                  <a:lnTo>
                    <a:pt x="486" y="98"/>
                  </a:lnTo>
                  <a:lnTo>
                    <a:pt x="487" y="86"/>
                  </a:lnTo>
                  <a:lnTo>
                    <a:pt x="486" y="75"/>
                  </a:lnTo>
                  <a:lnTo>
                    <a:pt x="485" y="64"/>
                  </a:lnTo>
                  <a:lnTo>
                    <a:pt x="483" y="52"/>
                  </a:lnTo>
                  <a:lnTo>
                    <a:pt x="478" y="42"/>
                  </a:lnTo>
                  <a:lnTo>
                    <a:pt x="472" y="32"/>
                  </a:lnTo>
                  <a:lnTo>
                    <a:pt x="464" y="22"/>
                  </a:lnTo>
                  <a:lnTo>
                    <a:pt x="456" y="15"/>
                  </a:lnTo>
                  <a:lnTo>
                    <a:pt x="447" y="8"/>
                  </a:lnTo>
                  <a:lnTo>
                    <a:pt x="440" y="4"/>
                  </a:lnTo>
                  <a:lnTo>
                    <a:pt x="433" y="2"/>
                  </a:lnTo>
                  <a:lnTo>
                    <a:pt x="426" y="0"/>
                  </a:lnTo>
                  <a:lnTo>
                    <a:pt x="419" y="2"/>
                  </a:lnTo>
                  <a:lnTo>
                    <a:pt x="412" y="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47" name="Freeform 13"/>
            <p:cNvSpPr>
              <a:spLocks/>
            </p:cNvSpPr>
            <p:nvPr/>
          </p:nvSpPr>
          <p:spPr bwMode="auto">
            <a:xfrm>
              <a:off x="1760" y="948"/>
              <a:ext cx="42" cy="137"/>
            </a:xfrm>
            <a:custGeom>
              <a:avLst/>
              <a:gdLst>
                <a:gd name="T0" fmla="*/ 0 w 246"/>
                <a:gd name="T1" fmla="*/ 14 h 824"/>
                <a:gd name="T2" fmla="*/ 25 w 246"/>
                <a:gd name="T3" fmla="*/ 136 h 824"/>
                <a:gd name="T4" fmla="*/ 25 w 246"/>
                <a:gd name="T5" fmla="*/ 137 h 824"/>
                <a:gd name="T6" fmla="*/ 27 w 246"/>
                <a:gd name="T7" fmla="*/ 137 h 824"/>
                <a:gd name="T8" fmla="*/ 29 w 246"/>
                <a:gd name="T9" fmla="*/ 137 h 824"/>
                <a:gd name="T10" fmla="*/ 30 w 246"/>
                <a:gd name="T11" fmla="*/ 137 h 824"/>
                <a:gd name="T12" fmla="*/ 32 w 246"/>
                <a:gd name="T13" fmla="*/ 137 h 824"/>
                <a:gd name="T14" fmla="*/ 33 w 246"/>
                <a:gd name="T15" fmla="*/ 136 h 824"/>
                <a:gd name="T16" fmla="*/ 35 w 246"/>
                <a:gd name="T17" fmla="*/ 136 h 824"/>
                <a:gd name="T18" fmla="*/ 36 w 246"/>
                <a:gd name="T19" fmla="*/ 134 h 824"/>
                <a:gd name="T20" fmla="*/ 37 w 246"/>
                <a:gd name="T21" fmla="*/ 134 h 824"/>
                <a:gd name="T22" fmla="*/ 38 w 246"/>
                <a:gd name="T23" fmla="*/ 133 h 824"/>
                <a:gd name="T24" fmla="*/ 39 w 246"/>
                <a:gd name="T25" fmla="*/ 132 h 824"/>
                <a:gd name="T26" fmla="*/ 39 w 246"/>
                <a:gd name="T27" fmla="*/ 131 h 824"/>
                <a:gd name="T28" fmla="*/ 40 w 246"/>
                <a:gd name="T29" fmla="*/ 129 h 824"/>
                <a:gd name="T30" fmla="*/ 40 w 246"/>
                <a:gd name="T31" fmla="*/ 128 h 824"/>
                <a:gd name="T32" fmla="*/ 41 w 246"/>
                <a:gd name="T33" fmla="*/ 126 h 824"/>
                <a:gd name="T34" fmla="*/ 41 w 246"/>
                <a:gd name="T35" fmla="*/ 125 h 824"/>
                <a:gd name="T36" fmla="*/ 42 w 246"/>
                <a:gd name="T37" fmla="*/ 123 h 824"/>
                <a:gd name="T38" fmla="*/ 42 w 246"/>
                <a:gd name="T39" fmla="*/ 121 h 824"/>
                <a:gd name="T40" fmla="*/ 42 w 246"/>
                <a:gd name="T41" fmla="*/ 118 h 824"/>
                <a:gd name="T42" fmla="*/ 42 w 246"/>
                <a:gd name="T43" fmla="*/ 116 h 824"/>
                <a:gd name="T44" fmla="*/ 25 w 246"/>
                <a:gd name="T45" fmla="*/ 0 h 824"/>
                <a:gd name="T46" fmla="*/ 0 w 246"/>
                <a:gd name="T47" fmla="*/ 14 h 8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6"/>
                <a:gd name="T73" fmla="*/ 0 h 824"/>
                <a:gd name="T74" fmla="*/ 246 w 246"/>
                <a:gd name="T75" fmla="*/ 824 h 8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6" h="824">
                  <a:moveTo>
                    <a:pt x="0" y="82"/>
                  </a:moveTo>
                  <a:lnTo>
                    <a:pt x="144" y="820"/>
                  </a:lnTo>
                  <a:lnTo>
                    <a:pt x="148" y="821"/>
                  </a:lnTo>
                  <a:lnTo>
                    <a:pt x="159" y="823"/>
                  </a:lnTo>
                  <a:lnTo>
                    <a:pt x="167" y="824"/>
                  </a:lnTo>
                  <a:lnTo>
                    <a:pt x="175" y="824"/>
                  </a:lnTo>
                  <a:lnTo>
                    <a:pt x="185" y="822"/>
                  </a:lnTo>
                  <a:lnTo>
                    <a:pt x="194" y="820"/>
                  </a:lnTo>
                  <a:lnTo>
                    <a:pt x="204" y="815"/>
                  </a:lnTo>
                  <a:lnTo>
                    <a:pt x="213" y="808"/>
                  </a:lnTo>
                  <a:lnTo>
                    <a:pt x="218" y="803"/>
                  </a:lnTo>
                  <a:lnTo>
                    <a:pt x="222" y="797"/>
                  </a:lnTo>
                  <a:lnTo>
                    <a:pt x="226" y="791"/>
                  </a:lnTo>
                  <a:lnTo>
                    <a:pt x="230" y="785"/>
                  </a:lnTo>
                  <a:lnTo>
                    <a:pt x="233" y="777"/>
                  </a:lnTo>
                  <a:lnTo>
                    <a:pt x="237" y="769"/>
                  </a:lnTo>
                  <a:lnTo>
                    <a:pt x="239" y="760"/>
                  </a:lnTo>
                  <a:lnTo>
                    <a:pt x="241" y="749"/>
                  </a:lnTo>
                  <a:lnTo>
                    <a:pt x="244" y="737"/>
                  </a:lnTo>
                  <a:lnTo>
                    <a:pt x="245" y="725"/>
                  </a:lnTo>
                  <a:lnTo>
                    <a:pt x="246" y="711"/>
                  </a:lnTo>
                  <a:lnTo>
                    <a:pt x="246" y="697"/>
                  </a:lnTo>
                  <a:lnTo>
                    <a:pt x="14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100" name="Text Box 14"/>
          <p:cNvSpPr txBox="1">
            <a:spLocks noChangeArrowheads="1"/>
          </p:cNvSpPr>
          <p:nvPr/>
        </p:nvSpPr>
        <p:spPr bwMode="auto">
          <a:xfrm>
            <a:off x="1401763" y="1981200"/>
            <a:ext cx="28749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/>
              <a:t>프로그램이란 무엇인지 이해한다</a:t>
            </a:r>
            <a:r>
              <a:rPr lang="en-US" altLang="ko-KR" dirty="0"/>
              <a:t>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/>
              <a:t>프로그래밍 언어가 왜 필요한지 이해한다</a:t>
            </a:r>
            <a:r>
              <a:rPr lang="en-US" altLang="ko-KR" dirty="0"/>
              <a:t>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/>
              <a:t>알고리즘이 무엇인지 이해한다</a:t>
            </a:r>
            <a:r>
              <a:rPr lang="en-US" altLang="ko-KR" dirty="0"/>
              <a:t>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/>
              <a:t>프로그램의 개발 과정을 이해한다</a:t>
            </a:r>
            <a:r>
              <a:rPr lang="en-US" altLang="ko-KR" dirty="0"/>
              <a:t>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dirty="0" err="1"/>
              <a:t>비주얼</a:t>
            </a:r>
            <a:r>
              <a:rPr lang="ko-KR" altLang="en-US" dirty="0"/>
              <a:t> 스튜디오를 성공적으로 설치한다</a:t>
            </a:r>
            <a:r>
              <a:rPr lang="en-US" altLang="ko-KR" dirty="0"/>
              <a:t>.</a:t>
            </a:r>
            <a:endParaRPr lang="ko-KR" altLang="en-US" dirty="0">
              <a:latin typeface="굴림" pitchFamily="50" charset="-127"/>
            </a:endParaRPr>
          </a:p>
        </p:txBody>
      </p:sp>
      <p:grpSp>
        <p:nvGrpSpPr>
          <p:cNvPr id="4101" name="Group 15"/>
          <p:cNvGrpSpPr>
            <a:grpSpLocks/>
          </p:cNvGrpSpPr>
          <p:nvPr/>
        </p:nvGrpSpPr>
        <p:grpSpPr bwMode="auto">
          <a:xfrm>
            <a:off x="5781675" y="4246563"/>
            <a:ext cx="1589088" cy="1616075"/>
            <a:chOff x="3208" y="1586"/>
            <a:chExt cx="1395" cy="1617"/>
          </a:xfrm>
        </p:grpSpPr>
        <p:sp>
          <p:nvSpPr>
            <p:cNvPr id="4105" name="Freeform 16"/>
            <p:cNvSpPr>
              <a:spLocks/>
            </p:cNvSpPr>
            <p:nvPr/>
          </p:nvSpPr>
          <p:spPr bwMode="auto">
            <a:xfrm>
              <a:off x="3244" y="1638"/>
              <a:ext cx="50" cy="100"/>
            </a:xfrm>
            <a:custGeom>
              <a:avLst/>
              <a:gdLst>
                <a:gd name="T0" fmla="*/ 34 w 44"/>
                <a:gd name="T1" fmla="*/ 0 h 88"/>
                <a:gd name="T2" fmla="*/ 0 w 44"/>
                <a:gd name="T3" fmla="*/ 100 h 88"/>
                <a:gd name="T4" fmla="*/ 17 w 44"/>
                <a:gd name="T5" fmla="*/ 100 h 88"/>
                <a:gd name="T6" fmla="*/ 50 w 44"/>
                <a:gd name="T7" fmla="*/ 0 h 88"/>
                <a:gd name="T8" fmla="*/ 34 w 44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88"/>
                <a:gd name="T17" fmla="*/ 44 w 44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88">
                  <a:moveTo>
                    <a:pt x="30" y="0"/>
                  </a:moveTo>
                  <a:lnTo>
                    <a:pt x="0" y="88"/>
                  </a:lnTo>
                  <a:lnTo>
                    <a:pt x="15" y="88"/>
                  </a:lnTo>
                  <a:lnTo>
                    <a:pt x="4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06" name="Freeform 17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77 w 92"/>
                <a:gd name="T1" fmla="*/ 0 h 73"/>
                <a:gd name="T2" fmla="*/ 0 w 92"/>
                <a:gd name="T3" fmla="*/ 86 h 73"/>
                <a:gd name="T4" fmla="*/ 16 w 92"/>
                <a:gd name="T5" fmla="*/ 86 h 73"/>
                <a:gd name="T6" fmla="*/ 104 w 92"/>
                <a:gd name="T7" fmla="*/ 6 h 73"/>
                <a:gd name="T8" fmla="*/ 77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07" name="Freeform 18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77 w 92"/>
                <a:gd name="T1" fmla="*/ 0 h 73"/>
                <a:gd name="T2" fmla="*/ 0 w 92"/>
                <a:gd name="T3" fmla="*/ 86 h 73"/>
                <a:gd name="T4" fmla="*/ 16 w 92"/>
                <a:gd name="T5" fmla="*/ 86 h 73"/>
                <a:gd name="T6" fmla="*/ 104 w 92"/>
                <a:gd name="T7" fmla="*/ 6 h 73"/>
                <a:gd name="T8" fmla="*/ 77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08" name="Freeform 19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23 w 88"/>
                <a:gd name="T1" fmla="*/ 0 h 83"/>
                <a:gd name="T2" fmla="*/ 99 w 88"/>
                <a:gd name="T3" fmla="*/ 80 h 83"/>
                <a:gd name="T4" fmla="*/ 87 w 88"/>
                <a:gd name="T5" fmla="*/ 98 h 83"/>
                <a:gd name="T6" fmla="*/ 0 w 88"/>
                <a:gd name="T7" fmla="*/ 6 h 83"/>
                <a:gd name="T8" fmla="*/ 23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09" name="Freeform 20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23 w 88"/>
                <a:gd name="T1" fmla="*/ 0 h 83"/>
                <a:gd name="T2" fmla="*/ 99 w 88"/>
                <a:gd name="T3" fmla="*/ 80 h 83"/>
                <a:gd name="T4" fmla="*/ 87 w 88"/>
                <a:gd name="T5" fmla="*/ 98 h 83"/>
                <a:gd name="T6" fmla="*/ 0 w 88"/>
                <a:gd name="T7" fmla="*/ 6 h 83"/>
                <a:gd name="T8" fmla="*/ 23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0" name="Freeform 21"/>
            <p:cNvSpPr>
              <a:spLocks/>
            </p:cNvSpPr>
            <p:nvPr/>
          </p:nvSpPr>
          <p:spPr bwMode="auto">
            <a:xfrm>
              <a:off x="3828" y="2848"/>
              <a:ext cx="599" cy="355"/>
            </a:xfrm>
            <a:custGeom>
              <a:avLst/>
              <a:gdLst>
                <a:gd name="T0" fmla="*/ 8 w 532"/>
                <a:gd name="T1" fmla="*/ 55 h 304"/>
                <a:gd name="T2" fmla="*/ 0 w 532"/>
                <a:gd name="T3" fmla="*/ 166 h 304"/>
                <a:gd name="T4" fmla="*/ 0 w 532"/>
                <a:gd name="T5" fmla="*/ 292 h 304"/>
                <a:gd name="T6" fmla="*/ 0 w 532"/>
                <a:gd name="T7" fmla="*/ 355 h 304"/>
                <a:gd name="T8" fmla="*/ 569 w 532"/>
                <a:gd name="T9" fmla="*/ 355 h 304"/>
                <a:gd name="T10" fmla="*/ 599 w 532"/>
                <a:gd name="T11" fmla="*/ 260 h 304"/>
                <a:gd name="T12" fmla="*/ 569 w 532"/>
                <a:gd name="T13" fmla="*/ 103 h 304"/>
                <a:gd name="T14" fmla="*/ 508 w 532"/>
                <a:gd name="T15" fmla="*/ 15 h 304"/>
                <a:gd name="T16" fmla="*/ 227 w 532"/>
                <a:gd name="T17" fmla="*/ 0 h 304"/>
                <a:gd name="T18" fmla="*/ 69 w 532"/>
                <a:gd name="T19" fmla="*/ 0 h 304"/>
                <a:gd name="T20" fmla="*/ 8 w 532"/>
                <a:gd name="T21" fmla="*/ 55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2"/>
                <a:gd name="T34" fmla="*/ 0 h 304"/>
                <a:gd name="T35" fmla="*/ 532 w 532"/>
                <a:gd name="T36" fmla="*/ 304 h 3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2" h="304">
                  <a:moveTo>
                    <a:pt x="7" y="47"/>
                  </a:moveTo>
                  <a:lnTo>
                    <a:pt x="0" y="142"/>
                  </a:lnTo>
                  <a:lnTo>
                    <a:pt x="0" y="250"/>
                  </a:lnTo>
                  <a:lnTo>
                    <a:pt x="0" y="304"/>
                  </a:lnTo>
                  <a:lnTo>
                    <a:pt x="505" y="304"/>
                  </a:lnTo>
                  <a:lnTo>
                    <a:pt x="532" y="223"/>
                  </a:lnTo>
                  <a:lnTo>
                    <a:pt x="505" y="88"/>
                  </a:lnTo>
                  <a:lnTo>
                    <a:pt x="451" y="13"/>
                  </a:lnTo>
                  <a:lnTo>
                    <a:pt x="202" y="0"/>
                  </a:lnTo>
                  <a:lnTo>
                    <a:pt x="61" y="0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14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1" name="Freeform 22"/>
            <p:cNvSpPr>
              <a:spLocks/>
            </p:cNvSpPr>
            <p:nvPr/>
          </p:nvSpPr>
          <p:spPr bwMode="auto">
            <a:xfrm>
              <a:off x="3208" y="1687"/>
              <a:ext cx="183" cy="256"/>
            </a:xfrm>
            <a:custGeom>
              <a:avLst/>
              <a:gdLst>
                <a:gd name="T0" fmla="*/ 178 w 161"/>
                <a:gd name="T1" fmla="*/ 168 h 221"/>
                <a:gd name="T2" fmla="*/ 165 w 161"/>
                <a:gd name="T3" fmla="*/ 115 h 221"/>
                <a:gd name="T4" fmla="*/ 155 w 161"/>
                <a:gd name="T5" fmla="*/ 54 h 221"/>
                <a:gd name="T6" fmla="*/ 123 w 161"/>
                <a:gd name="T7" fmla="*/ 36 h 221"/>
                <a:gd name="T8" fmla="*/ 101 w 161"/>
                <a:gd name="T9" fmla="*/ 20 h 221"/>
                <a:gd name="T10" fmla="*/ 61 w 161"/>
                <a:gd name="T11" fmla="*/ 0 h 221"/>
                <a:gd name="T12" fmla="*/ 52 w 161"/>
                <a:gd name="T13" fmla="*/ 24 h 221"/>
                <a:gd name="T14" fmla="*/ 14 w 161"/>
                <a:gd name="T15" fmla="*/ 1 h 221"/>
                <a:gd name="T16" fmla="*/ 1 w 161"/>
                <a:gd name="T17" fmla="*/ 29 h 221"/>
                <a:gd name="T18" fmla="*/ 26 w 161"/>
                <a:gd name="T19" fmla="*/ 51 h 221"/>
                <a:gd name="T20" fmla="*/ 22 w 161"/>
                <a:gd name="T21" fmla="*/ 70 h 221"/>
                <a:gd name="T22" fmla="*/ 8 w 161"/>
                <a:gd name="T23" fmla="*/ 82 h 221"/>
                <a:gd name="T24" fmla="*/ 1 w 161"/>
                <a:gd name="T25" fmla="*/ 95 h 221"/>
                <a:gd name="T26" fmla="*/ 0 w 161"/>
                <a:gd name="T27" fmla="*/ 108 h 221"/>
                <a:gd name="T28" fmla="*/ 6 w 161"/>
                <a:gd name="T29" fmla="*/ 125 h 221"/>
                <a:gd name="T30" fmla="*/ 13 w 161"/>
                <a:gd name="T31" fmla="*/ 154 h 221"/>
                <a:gd name="T32" fmla="*/ 17 w 161"/>
                <a:gd name="T33" fmla="*/ 168 h 221"/>
                <a:gd name="T34" fmla="*/ 23 w 161"/>
                <a:gd name="T35" fmla="*/ 178 h 221"/>
                <a:gd name="T36" fmla="*/ 31 w 161"/>
                <a:gd name="T37" fmla="*/ 188 h 221"/>
                <a:gd name="T38" fmla="*/ 41 w 161"/>
                <a:gd name="T39" fmla="*/ 196 h 221"/>
                <a:gd name="T40" fmla="*/ 51 w 161"/>
                <a:gd name="T41" fmla="*/ 204 h 221"/>
                <a:gd name="T42" fmla="*/ 65 w 161"/>
                <a:gd name="T43" fmla="*/ 209 h 221"/>
                <a:gd name="T44" fmla="*/ 80 w 161"/>
                <a:gd name="T45" fmla="*/ 212 h 221"/>
                <a:gd name="T46" fmla="*/ 97 w 161"/>
                <a:gd name="T47" fmla="*/ 214 h 221"/>
                <a:gd name="T48" fmla="*/ 125 w 161"/>
                <a:gd name="T49" fmla="*/ 256 h 221"/>
                <a:gd name="T50" fmla="*/ 183 w 161"/>
                <a:gd name="T51" fmla="*/ 183 h 221"/>
                <a:gd name="T52" fmla="*/ 178 w 161"/>
                <a:gd name="T53" fmla="*/ 168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1"/>
                <a:gd name="T82" fmla="*/ 0 h 221"/>
                <a:gd name="T83" fmla="*/ 161 w 161"/>
                <a:gd name="T84" fmla="*/ 221 h 2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1" h="221">
                  <a:moveTo>
                    <a:pt x="157" y="145"/>
                  </a:moveTo>
                  <a:lnTo>
                    <a:pt x="145" y="99"/>
                  </a:lnTo>
                  <a:lnTo>
                    <a:pt x="136" y="47"/>
                  </a:lnTo>
                  <a:lnTo>
                    <a:pt x="108" y="31"/>
                  </a:lnTo>
                  <a:lnTo>
                    <a:pt x="89" y="17"/>
                  </a:lnTo>
                  <a:lnTo>
                    <a:pt x="54" y="0"/>
                  </a:lnTo>
                  <a:lnTo>
                    <a:pt x="46" y="21"/>
                  </a:lnTo>
                  <a:lnTo>
                    <a:pt x="12" y="1"/>
                  </a:lnTo>
                  <a:lnTo>
                    <a:pt x="1" y="25"/>
                  </a:lnTo>
                  <a:lnTo>
                    <a:pt x="23" y="44"/>
                  </a:lnTo>
                  <a:lnTo>
                    <a:pt x="19" y="60"/>
                  </a:lnTo>
                  <a:lnTo>
                    <a:pt x="7" y="71"/>
                  </a:lnTo>
                  <a:lnTo>
                    <a:pt x="1" y="82"/>
                  </a:lnTo>
                  <a:lnTo>
                    <a:pt x="0" y="93"/>
                  </a:lnTo>
                  <a:lnTo>
                    <a:pt x="5" y="108"/>
                  </a:lnTo>
                  <a:lnTo>
                    <a:pt x="11" y="133"/>
                  </a:lnTo>
                  <a:lnTo>
                    <a:pt x="15" y="145"/>
                  </a:lnTo>
                  <a:lnTo>
                    <a:pt x="20" y="154"/>
                  </a:lnTo>
                  <a:lnTo>
                    <a:pt x="27" y="162"/>
                  </a:lnTo>
                  <a:lnTo>
                    <a:pt x="36" y="169"/>
                  </a:lnTo>
                  <a:lnTo>
                    <a:pt x="45" y="176"/>
                  </a:lnTo>
                  <a:lnTo>
                    <a:pt x="57" y="180"/>
                  </a:lnTo>
                  <a:lnTo>
                    <a:pt x="70" y="183"/>
                  </a:lnTo>
                  <a:lnTo>
                    <a:pt x="85" y="185"/>
                  </a:lnTo>
                  <a:lnTo>
                    <a:pt x="110" y="221"/>
                  </a:lnTo>
                  <a:lnTo>
                    <a:pt x="161" y="158"/>
                  </a:lnTo>
                  <a:lnTo>
                    <a:pt x="157" y="145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2" name="Freeform 23"/>
            <p:cNvSpPr>
              <a:spLocks/>
            </p:cNvSpPr>
            <p:nvPr/>
          </p:nvSpPr>
          <p:spPr bwMode="auto">
            <a:xfrm>
              <a:off x="3323" y="1855"/>
              <a:ext cx="1275" cy="1185"/>
            </a:xfrm>
            <a:custGeom>
              <a:avLst/>
              <a:gdLst>
                <a:gd name="T0" fmla="*/ 1034 w 1132"/>
                <a:gd name="T1" fmla="*/ 194 h 1016"/>
                <a:gd name="T2" fmla="*/ 1091 w 1132"/>
                <a:gd name="T3" fmla="*/ 223 h 1016"/>
                <a:gd name="T4" fmla="*/ 1142 w 1132"/>
                <a:gd name="T5" fmla="*/ 254 h 1016"/>
                <a:gd name="T6" fmla="*/ 1182 w 1132"/>
                <a:gd name="T7" fmla="*/ 295 h 1016"/>
                <a:gd name="T8" fmla="*/ 1205 w 1132"/>
                <a:gd name="T9" fmla="*/ 356 h 1016"/>
                <a:gd name="T10" fmla="*/ 1245 w 1132"/>
                <a:gd name="T11" fmla="*/ 603 h 1016"/>
                <a:gd name="T12" fmla="*/ 1263 w 1132"/>
                <a:gd name="T13" fmla="*/ 863 h 1016"/>
                <a:gd name="T14" fmla="*/ 1214 w 1132"/>
                <a:gd name="T15" fmla="*/ 1045 h 1016"/>
                <a:gd name="T16" fmla="*/ 1200 w 1132"/>
                <a:gd name="T17" fmla="*/ 1098 h 1016"/>
                <a:gd name="T18" fmla="*/ 1171 w 1132"/>
                <a:gd name="T19" fmla="*/ 1134 h 1016"/>
                <a:gd name="T20" fmla="*/ 1127 w 1132"/>
                <a:gd name="T21" fmla="*/ 1147 h 1016"/>
                <a:gd name="T22" fmla="*/ 1073 w 1132"/>
                <a:gd name="T23" fmla="*/ 1185 h 1016"/>
                <a:gd name="T24" fmla="*/ 974 w 1132"/>
                <a:gd name="T25" fmla="*/ 1051 h 1016"/>
                <a:gd name="T26" fmla="*/ 813 w 1132"/>
                <a:gd name="T27" fmla="*/ 1043 h 1016"/>
                <a:gd name="T28" fmla="*/ 564 w 1132"/>
                <a:gd name="T29" fmla="*/ 1064 h 1016"/>
                <a:gd name="T30" fmla="*/ 503 w 1132"/>
                <a:gd name="T31" fmla="*/ 1073 h 1016"/>
                <a:gd name="T32" fmla="*/ 456 w 1132"/>
                <a:gd name="T33" fmla="*/ 1047 h 1016"/>
                <a:gd name="T34" fmla="*/ 437 w 1132"/>
                <a:gd name="T35" fmla="*/ 984 h 1016"/>
                <a:gd name="T36" fmla="*/ 462 w 1132"/>
                <a:gd name="T37" fmla="*/ 886 h 1016"/>
                <a:gd name="T38" fmla="*/ 497 w 1132"/>
                <a:gd name="T39" fmla="*/ 587 h 1016"/>
                <a:gd name="T40" fmla="*/ 371 w 1132"/>
                <a:gd name="T41" fmla="*/ 476 h 1016"/>
                <a:gd name="T42" fmla="*/ 175 w 1132"/>
                <a:gd name="T43" fmla="*/ 348 h 1016"/>
                <a:gd name="T44" fmla="*/ 65 w 1132"/>
                <a:gd name="T45" fmla="*/ 195 h 1016"/>
                <a:gd name="T46" fmla="*/ 0 w 1132"/>
                <a:gd name="T47" fmla="*/ 85 h 1016"/>
                <a:gd name="T48" fmla="*/ 112 w 1132"/>
                <a:gd name="T49" fmla="*/ 3 h 1016"/>
                <a:gd name="T50" fmla="*/ 269 w 1132"/>
                <a:gd name="T51" fmla="*/ 149 h 1016"/>
                <a:gd name="T52" fmla="*/ 353 w 1132"/>
                <a:gd name="T53" fmla="*/ 191 h 1016"/>
                <a:gd name="T54" fmla="*/ 387 w 1132"/>
                <a:gd name="T55" fmla="*/ 232 h 1016"/>
                <a:gd name="T56" fmla="*/ 407 w 1132"/>
                <a:gd name="T57" fmla="*/ 236 h 1016"/>
                <a:gd name="T58" fmla="*/ 428 w 1132"/>
                <a:gd name="T59" fmla="*/ 240 h 1016"/>
                <a:gd name="T60" fmla="*/ 447 w 1132"/>
                <a:gd name="T61" fmla="*/ 243 h 1016"/>
                <a:gd name="T62" fmla="*/ 476 w 1132"/>
                <a:gd name="T63" fmla="*/ 232 h 1016"/>
                <a:gd name="T64" fmla="*/ 519 w 1132"/>
                <a:gd name="T65" fmla="*/ 211 h 1016"/>
                <a:gd name="T66" fmla="*/ 563 w 1132"/>
                <a:gd name="T67" fmla="*/ 194 h 1016"/>
                <a:gd name="T68" fmla="*/ 609 w 1132"/>
                <a:gd name="T69" fmla="*/ 183 h 1016"/>
                <a:gd name="T70" fmla="*/ 684 w 1132"/>
                <a:gd name="T71" fmla="*/ 157 h 1016"/>
                <a:gd name="T72" fmla="*/ 747 w 1132"/>
                <a:gd name="T73" fmla="*/ 143 h 1016"/>
                <a:gd name="T74" fmla="*/ 765 w 1132"/>
                <a:gd name="T75" fmla="*/ 143 h 1016"/>
                <a:gd name="T76" fmla="*/ 797 w 1132"/>
                <a:gd name="T77" fmla="*/ 143 h 1016"/>
                <a:gd name="T78" fmla="*/ 838 w 1132"/>
                <a:gd name="T79" fmla="*/ 145 h 1016"/>
                <a:gd name="T80" fmla="*/ 880 w 1132"/>
                <a:gd name="T81" fmla="*/ 145 h 1016"/>
                <a:gd name="T82" fmla="*/ 918 w 1132"/>
                <a:gd name="T83" fmla="*/ 147 h 1016"/>
                <a:gd name="T84" fmla="*/ 949 w 1132"/>
                <a:gd name="T85" fmla="*/ 147 h 1016"/>
                <a:gd name="T86" fmla="*/ 965 w 1132"/>
                <a:gd name="T87" fmla="*/ 147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32"/>
                <a:gd name="T133" fmla="*/ 0 h 1016"/>
                <a:gd name="T134" fmla="*/ 1132 w 1132"/>
                <a:gd name="T135" fmla="*/ 1016 h 10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32" h="1016">
                  <a:moveTo>
                    <a:pt x="858" y="126"/>
                  </a:moveTo>
                  <a:lnTo>
                    <a:pt x="918" y="166"/>
                  </a:lnTo>
                  <a:lnTo>
                    <a:pt x="944" y="178"/>
                  </a:lnTo>
                  <a:lnTo>
                    <a:pt x="969" y="191"/>
                  </a:lnTo>
                  <a:lnTo>
                    <a:pt x="992" y="204"/>
                  </a:lnTo>
                  <a:lnTo>
                    <a:pt x="1014" y="218"/>
                  </a:lnTo>
                  <a:lnTo>
                    <a:pt x="1034" y="234"/>
                  </a:lnTo>
                  <a:lnTo>
                    <a:pt x="1049" y="253"/>
                  </a:lnTo>
                  <a:lnTo>
                    <a:pt x="1062" y="278"/>
                  </a:lnTo>
                  <a:lnTo>
                    <a:pt x="1070" y="305"/>
                  </a:lnTo>
                  <a:lnTo>
                    <a:pt x="1102" y="415"/>
                  </a:lnTo>
                  <a:lnTo>
                    <a:pt x="1105" y="517"/>
                  </a:lnTo>
                  <a:lnTo>
                    <a:pt x="1132" y="626"/>
                  </a:lnTo>
                  <a:lnTo>
                    <a:pt x="1121" y="740"/>
                  </a:lnTo>
                  <a:lnTo>
                    <a:pt x="1079" y="871"/>
                  </a:lnTo>
                  <a:lnTo>
                    <a:pt x="1078" y="896"/>
                  </a:lnTo>
                  <a:lnTo>
                    <a:pt x="1073" y="920"/>
                  </a:lnTo>
                  <a:lnTo>
                    <a:pt x="1065" y="941"/>
                  </a:lnTo>
                  <a:lnTo>
                    <a:pt x="1055" y="958"/>
                  </a:lnTo>
                  <a:lnTo>
                    <a:pt x="1040" y="972"/>
                  </a:lnTo>
                  <a:lnTo>
                    <a:pt x="1022" y="980"/>
                  </a:lnTo>
                  <a:lnTo>
                    <a:pt x="1001" y="983"/>
                  </a:lnTo>
                  <a:lnTo>
                    <a:pt x="975" y="980"/>
                  </a:lnTo>
                  <a:lnTo>
                    <a:pt x="953" y="1016"/>
                  </a:lnTo>
                  <a:lnTo>
                    <a:pt x="895" y="949"/>
                  </a:lnTo>
                  <a:lnTo>
                    <a:pt x="865" y="901"/>
                  </a:lnTo>
                  <a:lnTo>
                    <a:pt x="808" y="902"/>
                  </a:lnTo>
                  <a:lnTo>
                    <a:pt x="722" y="894"/>
                  </a:lnTo>
                  <a:lnTo>
                    <a:pt x="643" y="912"/>
                  </a:lnTo>
                  <a:lnTo>
                    <a:pt x="501" y="912"/>
                  </a:lnTo>
                  <a:lnTo>
                    <a:pt x="473" y="920"/>
                  </a:lnTo>
                  <a:lnTo>
                    <a:pt x="447" y="920"/>
                  </a:lnTo>
                  <a:lnTo>
                    <a:pt x="423" y="913"/>
                  </a:lnTo>
                  <a:lnTo>
                    <a:pt x="405" y="898"/>
                  </a:lnTo>
                  <a:lnTo>
                    <a:pt x="392" y="875"/>
                  </a:lnTo>
                  <a:lnTo>
                    <a:pt x="388" y="844"/>
                  </a:lnTo>
                  <a:lnTo>
                    <a:pt x="392" y="806"/>
                  </a:lnTo>
                  <a:lnTo>
                    <a:pt x="410" y="760"/>
                  </a:lnTo>
                  <a:lnTo>
                    <a:pt x="443" y="614"/>
                  </a:lnTo>
                  <a:lnTo>
                    <a:pt x="441" y="503"/>
                  </a:lnTo>
                  <a:lnTo>
                    <a:pt x="440" y="443"/>
                  </a:lnTo>
                  <a:lnTo>
                    <a:pt x="329" y="408"/>
                  </a:lnTo>
                  <a:lnTo>
                    <a:pt x="223" y="366"/>
                  </a:lnTo>
                  <a:lnTo>
                    <a:pt x="155" y="298"/>
                  </a:lnTo>
                  <a:lnTo>
                    <a:pt x="103" y="233"/>
                  </a:lnTo>
                  <a:lnTo>
                    <a:pt x="58" y="167"/>
                  </a:lnTo>
                  <a:lnTo>
                    <a:pt x="0" y="135"/>
                  </a:lnTo>
                  <a:lnTo>
                    <a:pt x="0" y="73"/>
                  </a:lnTo>
                  <a:lnTo>
                    <a:pt x="69" y="0"/>
                  </a:lnTo>
                  <a:lnTo>
                    <a:pt x="99" y="3"/>
                  </a:lnTo>
                  <a:lnTo>
                    <a:pt x="214" y="106"/>
                  </a:lnTo>
                  <a:lnTo>
                    <a:pt x="239" y="128"/>
                  </a:lnTo>
                  <a:lnTo>
                    <a:pt x="281" y="145"/>
                  </a:lnTo>
                  <a:lnTo>
                    <a:pt x="313" y="164"/>
                  </a:lnTo>
                  <a:lnTo>
                    <a:pt x="337" y="202"/>
                  </a:lnTo>
                  <a:lnTo>
                    <a:pt x="344" y="199"/>
                  </a:lnTo>
                  <a:lnTo>
                    <a:pt x="353" y="200"/>
                  </a:lnTo>
                  <a:lnTo>
                    <a:pt x="361" y="202"/>
                  </a:lnTo>
                  <a:lnTo>
                    <a:pt x="371" y="204"/>
                  </a:lnTo>
                  <a:lnTo>
                    <a:pt x="380" y="206"/>
                  </a:lnTo>
                  <a:lnTo>
                    <a:pt x="389" y="208"/>
                  </a:lnTo>
                  <a:lnTo>
                    <a:pt x="397" y="208"/>
                  </a:lnTo>
                  <a:lnTo>
                    <a:pt x="404" y="207"/>
                  </a:lnTo>
                  <a:lnTo>
                    <a:pt x="423" y="199"/>
                  </a:lnTo>
                  <a:lnTo>
                    <a:pt x="443" y="190"/>
                  </a:lnTo>
                  <a:lnTo>
                    <a:pt x="461" y="181"/>
                  </a:lnTo>
                  <a:lnTo>
                    <a:pt x="480" y="173"/>
                  </a:lnTo>
                  <a:lnTo>
                    <a:pt x="500" y="166"/>
                  </a:lnTo>
                  <a:lnTo>
                    <a:pt x="520" y="160"/>
                  </a:lnTo>
                  <a:lnTo>
                    <a:pt x="541" y="157"/>
                  </a:lnTo>
                  <a:lnTo>
                    <a:pt x="563" y="157"/>
                  </a:lnTo>
                  <a:lnTo>
                    <a:pt x="607" y="135"/>
                  </a:lnTo>
                  <a:lnTo>
                    <a:pt x="661" y="123"/>
                  </a:lnTo>
                  <a:lnTo>
                    <a:pt x="663" y="123"/>
                  </a:lnTo>
                  <a:lnTo>
                    <a:pt x="670" y="123"/>
                  </a:lnTo>
                  <a:lnTo>
                    <a:pt x="679" y="123"/>
                  </a:lnTo>
                  <a:lnTo>
                    <a:pt x="693" y="123"/>
                  </a:lnTo>
                  <a:lnTo>
                    <a:pt x="708" y="123"/>
                  </a:lnTo>
                  <a:lnTo>
                    <a:pt x="725" y="124"/>
                  </a:lnTo>
                  <a:lnTo>
                    <a:pt x="744" y="124"/>
                  </a:lnTo>
                  <a:lnTo>
                    <a:pt x="762" y="124"/>
                  </a:lnTo>
                  <a:lnTo>
                    <a:pt x="781" y="124"/>
                  </a:lnTo>
                  <a:lnTo>
                    <a:pt x="799" y="124"/>
                  </a:lnTo>
                  <a:lnTo>
                    <a:pt x="815" y="126"/>
                  </a:lnTo>
                  <a:lnTo>
                    <a:pt x="830" y="126"/>
                  </a:lnTo>
                  <a:lnTo>
                    <a:pt x="843" y="126"/>
                  </a:lnTo>
                  <a:lnTo>
                    <a:pt x="852" y="126"/>
                  </a:lnTo>
                  <a:lnTo>
                    <a:pt x="857" y="126"/>
                  </a:lnTo>
                  <a:lnTo>
                    <a:pt x="858" y="126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3" name="Freeform 24"/>
            <p:cNvSpPr>
              <a:spLocks/>
            </p:cNvSpPr>
            <p:nvPr/>
          </p:nvSpPr>
          <p:spPr bwMode="auto">
            <a:xfrm>
              <a:off x="3995" y="1621"/>
              <a:ext cx="304" cy="427"/>
            </a:xfrm>
            <a:custGeom>
              <a:avLst/>
              <a:gdLst>
                <a:gd name="T0" fmla="*/ 280 w 271"/>
                <a:gd name="T1" fmla="*/ 184 h 365"/>
                <a:gd name="T2" fmla="*/ 300 w 271"/>
                <a:gd name="T3" fmla="*/ 195 h 365"/>
                <a:gd name="T4" fmla="*/ 304 w 271"/>
                <a:gd name="T5" fmla="*/ 222 h 365"/>
                <a:gd name="T6" fmla="*/ 301 w 271"/>
                <a:gd name="T7" fmla="*/ 236 h 365"/>
                <a:gd name="T8" fmla="*/ 298 w 271"/>
                <a:gd name="T9" fmla="*/ 248 h 365"/>
                <a:gd name="T10" fmla="*/ 297 w 271"/>
                <a:gd name="T11" fmla="*/ 255 h 365"/>
                <a:gd name="T12" fmla="*/ 296 w 271"/>
                <a:gd name="T13" fmla="*/ 262 h 365"/>
                <a:gd name="T14" fmla="*/ 292 w 271"/>
                <a:gd name="T15" fmla="*/ 267 h 365"/>
                <a:gd name="T16" fmla="*/ 287 w 271"/>
                <a:gd name="T17" fmla="*/ 271 h 365"/>
                <a:gd name="T18" fmla="*/ 278 w 271"/>
                <a:gd name="T19" fmla="*/ 278 h 365"/>
                <a:gd name="T20" fmla="*/ 265 w 271"/>
                <a:gd name="T21" fmla="*/ 287 h 365"/>
                <a:gd name="T22" fmla="*/ 262 w 271"/>
                <a:gd name="T23" fmla="*/ 308 h 365"/>
                <a:gd name="T24" fmla="*/ 256 w 271"/>
                <a:gd name="T25" fmla="*/ 361 h 365"/>
                <a:gd name="T26" fmla="*/ 214 w 271"/>
                <a:gd name="T27" fmla="*/ 391 h 365"/>
                <a:gd name="T28" fmla="*/ 155 w 271"/>
                <a:gd name="T29" fmla="*/ 427 h 365"/>
                <a:gd name="T30" fmla="*/ 83 w 271"/>
                <a:gd name="T31" fmla="*/ 414 h 365"/>
                <a:gd name="T32" fmla="*/ 52 w 271"/>
                <a:gd name="T33" fmla="*/ 351 h 365"/>
                <a:gd name="T34" fmla="*/ 30 w 271"/>
                <a:gd name="T35" fmla="*/ 308 h 365"/>
                <a:gd name="T36" fmla="*/ 30 w 271"/>
                <a:gd name="T37" fmla="*/ 296 h 365"/>
                <a:gd name="T38" fmla="*/ 17 w 271"/>
                <a:gd name="T39" fmla="*/ 285 h 365"/>
                <a:gd name="T40" fmla="*/ 8 w 271"/>
                <a:gd name="T41" fmla="*/ 273 h 365"/>
                <a:gd name="T42" fmla="*/ 2 w 271"/>
                <a:gd name="T43" fmla="*/ 260 h 365"/>
                <a:gd name="T44" fmla="*/ 0 w 271"/>
                <a:gd name="T45" fmla="*/ 245 h 365"/>
                <a:gd name="T46" fmla="*/ 0 w 271"/>
                <a:gd name="T47" fmla="*/ 230 h 365"/>
                <a:gd name="T48" fmla="*/ 2 w 271"/>
                <a:gd name="T49" fmla="*/ 214 h 365"/>
                <a:gd name="T50" fmla="*/ 6 w 271"/>
                <a:gd name="T51" fmla="*/ 198 h 365"/>
                <a:gd name="T52" fmla="*/ 10 w 271"/>
                <a:gd name="T53" fmla="*/ 180 h 365"/>
                <a:gd name="T54" fmla="*/ 33 w 271"/>
                <a:gd name="T55" fmla="*/ 190 h 365"/>
                <a:gd name="T56" fmla="*/ 33 w 271"/>
                <a:gd name="T57" fmla="*/ 142 h 365"/>
                <a:gd name="T58" fmla="*/ 26 w 271"/>
                <a:gd name="T59" fmla="*/ 68 h 365"/>
                <a:gd name="T60" fmla="*/ 99 w 271"/>
                <a:gd name="T61" fmla="*/ 2 h 365"/>
                <a:gd name="T62" fmla="*/ 184 w 271"/>
                <a:gd name="T63" fmla="*/ 0 h 365"/>
                <a:gd name="T64" fmla="*/ 278 w 271"/>
                <a:gd name="T65" fmla="*/ 66 h 365"/>
                <a:gd name="T66" fmla="*/ 280 w 271"/>
                <a:gd name="T67" fmla="*/ 184 h 3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1"/>
                <a:gd name="T103" fmla="*/ 0 h 365"/>
                <a:gd name="T104" fmla="*/ 271 w 271"/>
                <a:gd name="T105" fmla="*/ 365 h 3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1" h="365">
                  <a:moveTo>
                    <a:pt x="250" y="157"/>
                  </a:moveTo>
                  <a:lnTo>
                    <a:pt x="267" y="167"/>
                  </a:lnTo>
                  <a:lnTo>
                    <a:pt x="271" y="190"/>
                  </a:lnTo>
                  <a:lnTo>
                    <a:pt x="268" y="202"/>
                  </a:lnTo>
                  <a:lnTo>
                    <a:pt x="266" y="212"/>
                  </a:lnTo>
                  <a:lnTo>
                    <a:pt x="265" y="218"/>
                  </a:lnTo>
                  <a:lnTo>
                    <a:pt x="264" y="224"/>
                  </a:lnTo>
                  <a:lnTo>
                    <a:pt x="260" y="228"/>
                  </a:lnTo>
                  <a:lnTo>
                    <a:pt x="256" y="232"/>
                  </a:lnTo>
                  <a:lnTo>
                    <a:pt x="248" y="238"/>
                  </a:lnTo>
                  <a:lnTo>
                    <a:pt x="236" y="245"/>
                  </a:lnTo>
                  <a:lnTo>
                    <a:pt x="234" y="263"/>
                  </a:lnTo>
                  <a:lnTo>
                    <a:pt x="228" y="309"/>
                  </a:lnTo>
                  <a:lnTo>
                    <a:pt x="191" y="334"/>
                  </a:lnTo>
                  <a:lnTo>
                    <a:pt x="138" y="365"/>
                  </a:lnTo>
                  <a:lnTo>
                    <a:pt x="74" y="354"/>
                  </a:lnTo>
                  <a:lnTo>
                    <a:pt x="46" y="300"/>
                  </a:lnTo>
                  <a:lnTo>
                    <a:pt x="27" y="263"/>
                  </a:lnTo>
                  <a:lnTo>
                    <a:pt x="27" y="253"/>
                  </a:lnTo>
                  <a:lnTo>
                    <a:pt x="15" y="244"/>
                  </a:lnTo>
                  <a:lnTo>
                    <a:pt x="7" y="233"/>
                  </a:lnTo>
                  <a:lnTo>
                    <a:pt x="2" y="222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2" y="183"/>
                  </a:lnTo>
                  <a:lnTo>
                    <a:pt x="5" y="169"/>
                  </a:lnTo>
                  <a:lnTo>
                    <a:pt x="9" y="154"/>
                  </a:lnTo>
                  <a:lnTo>
                    <a:pt x="29" y="162"/>
                  </a:lnTo>
                  <a:lnTo>
                    <a:pt x="29" y="121"/>
                  </a:lnTo>
                  <a:lnTo>
                    <a:pt x="23" y="58"/>
                  </a:lnTo>
                  <a:lnTo>
                    <a:pt x="88" y="2"/>
                  </a:lnTo>
                  <a:lnTo>
                    <a:pt x="164" y="0"/>
                  </a:lnTo>
                  <a:lnTo>
                    <a:pt x="248" y="56"/>
                  </a:lnTo>
                  <a:lnTo>
                    <a:pt x="250" y="157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4" name="Freeform 25"/>
            <p:cNvSpPr>
              <a:spLocks/>
            </p:cNvSpPr>
            <p:nvPr/>
          </p:nvSpPr>
          <p:spPr bwMode="auto">
            <a:xfrm>
              <a:off x="3992" y="1586"/>
              <a:ext cx="307" cy="250"/>
            </a:xfrm>
            <a:custGeom>
              <a:avLst/>
              <a:gdLst>
                <a:gd name="T0" fmla="*/ 202 w 272"/>
                <a:gd name="T1" fmla="*/ 25 h 214"/>
                <a:gd name="T2" fmla="*/ 256 w 272"/>
                <a:gd name="T3" fmla="*/ 58 h 214"/>
                <a:gd name="T4" fmla="*/ 275 w 272"/>
                <a:gd name="T5" fmla="*/ 72 h 214"/>
                <a:gd name="T6" fmla="*/ 290 w 272"/>
                <a:gd name="T7" fmla="*/ 85 h 214"/>
                <a:gd name="T8" fmla="*/ 300 w 272"/>
                <a:gd name="T9" fmla="*/ 99 h 214"/>
                <a:gd name="T10" fmla="*/ 305 w 272"/>
                <a:gd name="T11" fmla="*/ 113 h 214"/>
                <a:gd name="T12" fmla="*/ 307 w 272"/>
                <a:gd name="T13" fmla="*/ 130 h 214"/>
                <a:gd name="T14" fmla="*/ 305 w 272"/>
                <a:gd name="T15" fmla="*/ 148 h 214"/>
                <a:gd name="T16" fmla="*/ 299 w 272"/>
                <a:gd name="T17" fmla="*/ 167 h 214"/>
                <a:gd name="T18" fmla="*/ 291 w 272"/>
                <a:gd name="T19" fmla="*/ 190 h 214"/>
                <a:gd name="T20" fmla="*/ 288 w 272"/>
                <a:gd name="T21" fmla="*/ 220 h 214"/>
                <a:gd name="T22" fmla="*/ 288 w 272"/>
                <a:gd name="T23" fmla="*/ 245 h 214"/>
                <a:gd name="T24" fmla="*/ 266 w 272"/>
                <a:gd name="T25" fmla="*/ 250 h 214"/>
                <a:gd name="T26" fmla="*/ 251 w 272"/>
                <a:gd name="T27" fmla="*/ 207 h 214"/>
                <a:gd name="T28" fmla="*/ 243 w 272"/>
                <a:gd name="T29" fmla="*/ 173 h 214"/>
                <a:gd name="T30" fmla="*/ 244 w 272"/>
                <a:gd name="T31" fmla="*/ 138 h 214"/>
                <a:gd name="T32" fmla="*/ 255 w 272"/>
                <a:gd name="T33" fmla="*/ 95 h 214"/>
                <a:gd name="T34" fmla="*/ 209 w 272"/>
                <a:gd name="T35" fmla="*/ 65 h 214"/>
                <a:gd name="T36" fmla="*/ 146 w 272"/>
                <a:gd name="T37" fmla="*/ 65 h 214"/>
                <a:gd name="T38" fmla="*/ 133 w 272"/>
                <a:gd name="T39" fmla="*/ 71 h 214"/>
                <a:gd name="T40" fmla="*/ 123 w 272"/>
                <a:gd name="T41" fmla="*/ 76 h 214"/>
                <a:gd name="T42" fmla="*/ 112 w 272"/>
                <a:gd name="T43" fmla="*/ 82 h 214"/>
                <a:gd name="T44" fmla="*/ 102 w 272"/>
                <a:gd name="T45" fmla="*/ 86 h 214"/>
                <a:gd name="T46" fmla="*/ 89 w 272"/>
                <a:gd name="T47" fmla="*/ 91 h 214"/>
                <a:gd name="T48" fmla="*/ 79 w 272"/>
                <a:gd name="T49" fmla="*/ 95 h 214"/>
                <a:gd name="T50" fmla="*/ 67 w 272"/>
                <a:gd name="T51" fmla="*/ 99 h 214"/>
                <a:gd name="T52" fmla="*/ 54 w 272"/>
                <a:gd name="T53" fmla="*/ 102 h 214"/>
                <a:gd name="T54" fmla="*/ 38 w 272"/>
                <a:gd name="T55" fmla="*/ 113 h 214"/>
                <a:gd name="T56" fmla="*/ 46 w 272"/>
                <a:gd name="T57" fmla="*/ 140 h 214"/>
                <a:gd name="T58" fmla="*/ 51 w 272"/>
                <a:gd name="T59" fmla="*/ 162 h 214"/>
                <a:gd name="T60" fmla="*/ 51 w 272"/>
                <a:gd name="T61" fmla="*/ 183 h 214"/>
                <a:gd name="T62" fmla="*/ 45 w 272"/>
                <a:gd name="T63" fmla="*/ 209 h 214"/>
                <a:gd name="T64" fmla="*/ 45 w 272"/>
                <a:gd name="T65" fmla="*/ 250 h 214"/>
                <a:gd name="T66" fmla="*/ 24 w 272"/>
                <a:gd name="T67" fmla="*/ 225 h 214"/>
                <a:gd name="T68" fmla="*/ 10 w 272"/>
                <a:gd name="T69" fmla="*/ 190 h 214"/>
                <a:gd name="T70" fmla="*/ 7 w 272"/>
                <a:gd name="T71" fmla="*/ 174 h 214"/>
                <a:gd name="T72" fmla="*/ 2 w 272"/>
                <a:gd name="T73" fmla="*/ 158 h 214"/>
                <a:gd name="T74" fmla="*/ 0 w 272"/>
                <a:gd name="T75" fmla="*/ 143 h 214"/>
                <a:gd name="T76" fmla="*/ 0 w 272"/>
                <a:gd name="T77" fmla="*/ 126 h 214"/>
                <a:gd name="T78" fmla="*/ 2 w 272"/>
                <a:gd name="T79" fmla="*/ 112 h 214"/>
                <a:gd name="T80" fmla="*/ 8 w 272"/>
                <a:gd name="T81" fmla="*/ 102 h 214"/>
                <a:gd name="T82" fmla="*/ 18 w 272"/>
                <a:gd name="T83" fmla="*/ 92 h 214"/>
                <a:gd name="T84" fmla="*/ 35 w 272"/>
                <a:gd name="T85" fmla="*/ 89 h 214"/>
                <a:gd name="T86" fmla="*/ 38 w 272"/>
                <a:gd name="T87" fmla="*/ 55 h 214"/>
                <a:gd name="T88" fmla="*/ 70 w 272"/>
                <a:gd name="T89" fmla="*/ 15 h 214"/>
                <a:gd name="T90" fmla="*/ 137 w 272"/>
                <a:gd name="T91" fmla="*/ 0 h 214"/>
                <a:gd name="T92" fmla="*/ 202 w 272"/>
                <a:gd name="T93" fmla="*/ 25 h 2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2"/>
                <a:gd name="T142" fmla="*/ 0 h 214"/>
                <a:gd name="T143" fmla="*/ 272 w 272"/>
                <a:gd name="T144" fmla="*/ 214 h 2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2" h="214">
                  <a:moveTo>
                    <a:pt x="179" y="21"/>
                  </a:moveTo>
                  <a:lnTo>
                    <a:pt x="227" y="50"/>
                  </a:lnTo>
                  <a:lnTo>
                    <a:pt x="244" y="62"/>
                  </a:lnTo>
                  <a:lnTo>
                    <a:pt x="257" y="73"/>
                  </a:lnTo>
                  <a:lnTo>
                    <a:pt x="266" y="85"/>
                  </a:lnTo>
                  <a:lnTo>
                    <a:pt x="270" y="97"/>
                  </a:lnTo>
                  <a:lnTo>
                    <a:pt x="272" y="111"/>
                  </a:lnTo>
                  <a:lnTo>
                    <a:pt x="270" y="127"/>
                  </a:lnTo>
                  <a:lnTo>
                    <a:pt x="265" y="143"/>
                  </a:lnTo>
                  <a:lnTo>
                    <a:pt x="258" y="163"/>
                  </a:lnTo>
                  <a:lnTo>
                    <a:pt x="255" y="188"/>
                  </a:lnTo>
                  <a:lnTo>
                    <a:pt x="255" y="210"/>
                  </a:lnTo>
                  <a:lnTo>
                    <a:pt x="236" y="214"/>
                  </a:lnTo>
                  <a:lnTo>
                    <a:pt x="222" y="177"/>
                  </a:lnTo>
                  <a:lnTo>
                    <a:pt x="215" y="148"/>
                  </a:lnTo>
                  <a:lnTo>
                    <a:pt x="216" y="118"/>
                  </a:lnTo>
                  <a:lnTo>
                    <a:pt x="226" y="81"/>
                  </a:lnTo>
                  <a:lnTo>
                    <a:pt x="185" y="56"/>
                  </a:lnTo>
                  <a:lnTo>
                    <a:pt x="129" y="56"/>
                  </a:lnTo>
                  <a:lnTo>
                    <a:pt x="118" y="61"/>
                  </a:lnTo>
                  <a:lnTo>
                    <a:pt x="109" y="65"/>
                  </a:lnTo>
                  <a:lnTo>
                    <a:pt x="99" y="70"/>
                  </a:lnTo>
                  <a:lnTo>
                    <a:pt x="90" y="74"/>
                  </a:lnTo>
                  <a:lnTo>
                    <a:pt x="79" y="78"/>
                  </a:lnTo>
                  <a:lnTo>
                    <a:pt x="70" y="81"/>
                  </a:lnTo>
                  <a:lnTo>
                    <a:pt x="59" y="85"/>
                  </a:lnTo>
                  <a:lnTo>
                    <a:pt x="48" y="87"/>
                  </a:lnTo>
                  <a:lnTo>
                    <a:pt x="34" y="97"/>
                  </a:lnTo>
                  <a:lnTo>
                    <a:pt x="41" y="120"/>
                  </a:lnTo>
                  <a:lnTo>
                    <a:pt x="45" y="139"/>
                  </a:lnTo>
                  <a:lnTo>
                    <a:pt x="45" y="157"/>
                  </a:lnTo>
                  <a:lnTo>
                    <a:pt x="40" y="179"/>
                  </a:lnTo>
                  <a:lnTo>
                    <a:pt x="40" y="214"/>
                  </a:lnTo>
                  <a:lnTo>
                    <a:pt x="21" y="193"/>
                  </a:lnTo>
                  <a:lnTo>
                    <a:pt x="9" y="163"/>
                  </a:lnTo>
                  <a:lnTo>
                    <a:pt x="6" y="149"/>
                  </a:lnTo>
                  <a:lnTo>
                    <a:pt x="2" y="135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7" y="87"/>
                  </a:lnTo>
                  <a:lnTo>
                    <a:pt x="16" y="79"/>
                  </a:lnTo>
                  <a:lnTo>
                    <a:pt x="31" y="76"/>
                  </a:lnTo>
                  <a:lnTo>
                    <a:pt x="34" y="47"/>
                  </a:lnTo>
                  <a:lnTo>
                    <a:pt x="62" y="13"/>
                  </a:lnTo>
                  <a:lnTo>
                    <a:pt x="121" y="0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5" name="Freeform 26"/>
            <p:cNvSpPr>
              <a:spLocks/>
            </p:cNvSpPr>
            <p:nvPr/>
          </p:nvSpPr>
          <p:spPr bwMode="auto">
            <a:xfrm>
              <a:off x="4136" y="1661"/>
              <a:ext cx="111" cy="355"/>
            </a:xfrm>
            <a:custGeom>
              <a:avLst/>
              <a:gdLst>
                <a:gd name="T0" fmla="*/ 89 w 99"/>
                <a:gd name="T1" fmla="*/ 86 h 304"/>
                <a:gd name="T2" fmla="*/ 89 w 99"/>
                <a:gd name="T3" fmla="*/ 141 h 304"/>
                <a:gd name="T4" fmla="*/ 111 w 99"/>
                <a:gd name="T5" fmla="*/ 178 h 304"/>
                <a:gd name="T6" fmla="*/ 110 w 99"/>
                <a:gd name="T7" fmla="*/ 223 h 304"/>
                <a:gd name="T8" fmla="*/ 110 w 99"/>
                <a:gd name="T9" fmla="*/ 290 h 304"/>
                <a:gd name="T10" fmla="*/ 89 w 99"/>
                <a:gd name="T11" fmla="*/ 309 h 304"/>
                <a:gd name="T12" fmla="*/ 61 w 99"/>
                <a:gd name="T13" fmla="*/ 328 h 304"/>
                <a:gd name="T14" fmla="*/ 52 w 99"/>
                <a:gd name="T15" fmla="*/ 355 h 304"/>
                <a:gd name="T16" fmla="*/ 13 w 99"/>
                <a:gd name="T17" fmla="*/ 355 h 304"/>
                <a:gd name="T18" fmla="*/ 0 w 99"/>
                <a:gd name="T19" fmla="*/ 328 h 304"/>
                <a:gd name="T20" fmla="*/ 38 w 99"/>
                <a:gd name="T21" fmla="*/ 322 h 304"/>
                <a:gd name="T22" fmla="*/ 17 w 99"/>
                <a:gd name="T23" fmla="*/ 312 h 304"/>
                <a:gd name="T24" fmla="*/ 1 w 99"/>
                <a:gd name="T25" fmla="*/ 312 h 304"/>
                <a:gd name="T26" fmla="*/ 1 w 99"/>
                <a:gd name="T27" fmla="*/ 290 h 304"/>
                <a:gd name="T28" fmla="*/ 20 w 99"/>
                <a:gd name="T29" fmla="*/ 295 h 304"/>
                <a:gd name="T30" fmla="*/ 57 w 99"/>
                <a:gd name="T31" fmla="*/ 293 h 304"/>
                <a:gd name="T32" fmla="*/ 57 w 99"/>
                <a:gd name="T33" fmla="*/ 273 h 304"/>
                <a:gd name="T34" fmla="*/ 27 w 99"/>
                <a:gd name="T35" fmla="*/ 273 h 304"/>
                <a:gd name="T36" fmla="*/ 0 w 99"/>
                <a:gd name="T37" fmla="*/ 266 h 304"/>
                <a:gd name="T38" fmla="*/ 0 w 99"/>
                <a:gd name="T39" fmla="*/ 239 h 304"/>
                <a:gd name="T40" fmla="*/ 22 w 99"/>
                <a:gd name="T41" fmla="*/ 237 h 304"/>
                <a:gd name="T42" fmla="*/ 48 w 99"/>
                <a:gd name="T43" fmla="*/ 259 h 304"/>
                <a:gd name="T44" fmla="*/ 67 w 99"/>
                <a:gd name="T45" fmla="*/ 250 h 304"/>
                <a:gd name="T46" fmla="*/ 52 w 99"/>
                <a:gd name="T47" fmla="*/ 223 h 304"/>
                <a:gd name="T48" fmla="*/ 71 w 99"/>
                <a:gd name="T49" fmla="*/ 214 h 304"/>
                <a:gd name="T50" fmla="*/ 57 w 99"/>
                <a:gd name="T51" fmla="*/ 197 h 304"/>
                <a:gd name="T52" fmla="*/ 67 w 99"/>
                <a:gd name="T53" fmla="*/ 175 h 304"/>
                <a:gd name="T54" fmla="*/ 38 w 99"/>
                <a:gd name="T55" fmla="*/ 175 h 304"/>
                <a:gd name="T56" fmla="*/ 52 w 99"/>
                <a:gd name="T57" fmla="*/ 158 h 304"/>
                <a:gd name="T58" fmla="*/ 71 w 99"/>
                <a:gd name="T59" fmla="*/ 158 h 304"/>
                <a:gd name="T60" fmla="*/ 89 w 99"/>
                <a:gd name="T61" fmla="*/ 161 h 304"/>
                <a:gd name="T62" fmla="*/ 77 w 99"/>
                <a:gd name="T63" fmla="*/ 127 h 304"/>
                <a:gd name="T64" fmla="*/ 52 w 99"/>
                <a:gd name="T65" fmla="*/ 118 h 304"/>
                <a:gd name="T66" fmla="*/ 13 w 99"/>
                <a:gd name="T67" fmla="*/ 118 h 304"/>
                <a:gd name="T68" fmla="*/ 8 w 99"/>
                <a:gd name="T69" fmla="*/ 98 h 304"/>
                <a:gd name="T70" fmla="*/ 8 w 99"/>
                <a:gd name="T71" fmla="*/ 62 h 304"/>
                <a:gd name="T72" fmla="*/ 4 w 99"/>
                <a:gd name="T73" fmla="*/ 27 h 304"/>
                <a:gd name="T74" fmla="*/ 27 w 99"/>
                <a:gd name="T75" fmla="*/ 0 h 304"/>
                <a:gd name="T76" fmla="*/ 53 w 99"/>
                <a:gd name="T77" fmla="*/ 4 h 304"/>
                <a:gd name="T78" fmla="*/ 72 w 99"/>
                <a:gd name="T79" fmla="*/ 7 h 304"/>
                <a:gd name="T80" fmla="*/ 86 w 99"/>
                <a:gd name="T81" fmla="*/ 12 h 304"/>
                <a:gd name="T82" fmla="*/ 95 w 99"/>
                <a:gd name="T83" fmla="*/ 19 h 304"/>
                <a:gd name="T84" fmla="*/ 99 w 99"/>
                <a:gd name="T85" fmla="*/ 28 h 304"/>
                <a:gd name="T86" fmla="*/ 99 w 99"/>
                <a:gd name="T87" fmla="*/ 42 h 304"/>
                <a:gd name="T88" fmla="*/ 95 w 99"/>
                <a:gd name="T89" fmla="*/ 61 h 304"/>
                <a:gd name="T90" fmla="*/ 89 w 99"/>
                <a:gd name="T91" fmla="*/ 86 h 3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9"/>
                <a:gd name="T139" fmla="*/ 0 h 304"/>
                <a:gd name="T140" fmla="*/ 99 w 99"/>
                <a:gd name="T141" fmla="*/ 304 h 3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9" h="304">
                  <a:moveTo>
                    <a:pt x="79" y="74"/>
                  </a:moveTo>
                  <a:lnTo>
                    <a:pt x="79" y="121"/>
                  </a:lnTo>
                  <a:lnTo>
                    <a:pt x="99" y="152"/>
                  </a:lnTo>
                  <a:lnTo>
                    <a:pt x="98" y="191"/>
                  </a:lnTo>
                  <a:lnTo>
                    <a:pt x="98" y="248"/>
                  </a:lnTo>
                  <a:lnTo>
                    <a:pt x="79" y="265"/>
                  </a:lnTo>
                  <a:lnTo>
                    <a:pt x="54" y="281"/>
                  </a:lnTo>
                  <a:lnTo>
                    <a:pt x="46" y="304"/>
                  </a:lnTo>
                  <a:lnTo>
                    <a:pt x="12" y="304"/>
                  </a:lnTo>
                  <a:lnTo>
                    <a:pt x="0" y="281"/>
                  </a:lnTo>
                  <a:lnTo>
                    <a:pt x="34" y="276"/>
                  </a:lnTo>
                  <a:lnTo>
                    <a:pt x="15" y="267"/>
                  </a:lnTo>
                  <a:lnTo>
                    <a:pt x="1" y="267"/>
                  </a:lnTo>
                  <a:lnTo>
                    <a:pt x="1" y="248"/>
                  </a:lnTo>
                  <a:lnTo>
                    <a:pt x="18" y="253"/>
                  </a:lnTo>
                  <a:lnTo>
                    <a:pt x="51" y="251"/>
                  </a:lnTo>
                  <a:lnTo>
                    <a:pt x="51" y="234"/>
                  </a:lnTo>
                  <a:lnTo>
                    <a:pt x="24" y="234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20" y="203"/>
                  </a:lnTo>
                  <a:lnTo>
                    <a:pt x="43" y="222"/>
                  </a:lnTo>
                  <a:lnTo>
                    <a:pt x="60" y="214"/>
                  </a:lnTo>
                  <a:lnTo>
                    <a:pt x="46" y="191"/>
                  </a:lnTo>
                  <a:lnTo>
                    <a:pt x="63" y="183"/>
                  </a:lnTo>
                  <a:lnTo>
                    <a:pt x="51" y="169"/>
                  </a:lnTo>
                  <a:lnTo>
                    <a:pt x="60" y="150"/>
                  </a:lnTo>
                  <a:lnTo>
                    <a:pt x="34" y="150"/>
                  </a:lnTo>
                  <a:lnTo>
                    <a:pt x="46" y="135"/>
                  </a:lnTo>
                  <a:lnTo>
                    <a:pt x="63" y="135"/>
                  </a:lnTo>
                  <a:lnTo>
                    <a:pt x="79" y="138"/>
                  </a:lnTo>
                  <a:lnTo>
                    <a:pt x="69" y="109"/>
                  </a:lnTo>
                  <a:lnTo>
                    <a:pt x="46" y="101"/>
                  </a:lnTo>
                  <a:lnTo>
                    <a:pt x="12" y="101"/>
                  </a:lnTo>
                  <a:lnTo>
                    <a:pt x="7" y="84"/>
                  </a:lnTo>
                  <a:lnTo>
                    <a:pt x="7" y="53"/>
                  </a:lnTo>
                  <a:lnTo>
                    <a:pt x="4" y="23"/>
                  </a:lnTo>
                  <a:lnTo>
                    <a:pt x="24" y="0"/>
                  </a:lnTo>
                  <a:lnTo>
                    <a:pt x="47" y="3"/>
                  </a:lnTo>
                  <a:lnTo>
                    <a:pt x="64" y="6"/>
                  </a:lnTo>
                  <a:lnTo>
                    <a:pt x="77" y="10"/>
                  </a:lnTo>
                  <a:lnTo>
                    <a:pt x="85" y="16"/>
                  </a:lnTo>
                  <a:lnTo>
                    <a:pt x="88" y="24"/>
                  </a:lnTo>
                  <a:lnTo>
                    <a:pt x="88" y="36"/>
                  </a:lnTo>
                  <a:lnTo>
                    <a:pt x="85" y="52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6" name="Freeform 27"/>
            <p:cNvSpPr>
              <a:spLocks/>
            </p:cNvSpPr>
            <p:nvPr/>
          </p:nvSpPr>
          <p:spPr bwMode="auto">
            <a:xfrm>
              <a:off x="4121" y="1799"/>
              <a:ext cx="38" cy="95"/>
            </a:xfrm>
            <a:custGeom>
              <a:avLst/>
              <a:gdLst>
                <a:gd name="T0" fmla="*/ 20 w 33"/>
                <a:gd name="T1" fmla="*/ 6 h 81"/>
                <a:gd name="T2" fmla="*/ 36 w 33"/>
                <a:gd name="T3" fmla="*/ 29 h 81"/>
                <a:gd name="T4" fmla="*/ 26 w 33"/>
                <a:gd name="T5" fmla="*/ 55 h 81"/>
                <a:gd name="T6" fmla="*/ 38 w 33"/>
                <a:gd name="T7" fmla="*/ 72 h 81"/>
                <a:gd name="T8" fmla="*/ 38 w 33"/>
                <a:gd name="T9" fmla="*/ 95 h 81"/>
                <a:gd name="T10" fmla="*/ 20 w 33"/>
                <a:gd name="T11" fmla="*/ 89 h 81"/>
                <a:gd name="T12" fmla="*/ 0 w 33"/>
                <a:gd name="T13" fmla="*/ 91 h 81"/>
                <a:gd name="T14" fmla="*/ 0 w 33"/>
                <a:gd name="T15" fmla="*/ 59 h 81"/>
                <a:gd name="T16" fmla="*/ 7 w 33"/>
                <a:gd name="T17" fmla="*/ 29 h 81"/>
                <a:gd name="T18" fmla="*/ 3 w 33"/>
                <a:gd name="T19" fmla="*/ 0 h 81"/>
                <a:gd name="T20" fmla="*/ 6 w 33"/>
                <a:gd name="T21" fmla="*/ 1 h 81"/>
                <a:gd name="T22" fmla="*/ 10 w 33"/>
                <a:gd name="T23" fmla="*/ 2 h 81"/>
                <a:gd name="T24" fmla="*/ 16 w 33"/>
                <a:gd name="T25" fmla="*/ 5 h 81"/>
                <a:gd name="T26" fmla="*/ 20 w 33"/>
                <a:gd name="T27" fmla="*/ 6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81"/>
                <a:gd name="T44" fmla="*/ 33 w 33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81">
                  <a:moveTo>
                    <a:pt x="17" y="5"/>
                  </a:moveTo>
                  <a:lnTo>
                    <a:pt x="31" y="25"/>
                  </a:lnTo>
                  <a:lnTo>
                    <a:pt x="23" y="47"/>
                  </a:lnTo>
                  <a:lnTo>
                    <a:pt x="33" y="61"/>
                  </a:lnTo>
                  <a:lnTo>
                    <a:pt x="33" y="81"/>
                  </a:lnTo>
                  <a:lnTo>
                    <a:pt x="17" y="76"/>
                  </a:lnTo>
                  <a:lnTo>
                    <a:pt x="0" y="78"/>
                  </a:lnTo>
                  <a:lnTo>
                    <a:pt x="0" y="50"/>
                  </a:lnTo>
                  <a:lnTo>
                    <a:pt x="6" y="25"/>
                  </a:lnTo>
                  <a:lnTo>
                    <a:pt x="3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7" name="Freeform 28"/>
            <p:cNvSpPr>
              <a:spLocks/>
            </p:cNvSpPr>
            <p:nvPr/>
          </p:nvSpPr>
          <p:spPr bwMode="auto">
            <a:xfrm>
              <a:off x="4258" y="1808"/>
              <a:ext cx="34" cy="98"/>
            </a:xfrm>
            <a:custGeom>
              <a:avLst/>
              <a:gdLst>
                <a:gd name="T0" fmla="*/ 32 w 30"/>
                <a:gd name="T1" fmla="*/ 0 h 84"/>
                <a:gd name="T2" fmla="*/ 9 w 30"/>
                <a:gd name="T3" fmla="*/ 6 h 84"/>
                <a:gd name="T4" fmla="*/ 0 w 30"/>
                <a:gd name="T5" fmla="*/ 36 h 84"/>
                <a:gd name="T6" fmla="*/ 22 w 30"/>
                <a:gd name="T7" fmla="*/ 20 h 84"/>
                <a:gd name="T8" fmla="*/ 16 w 30"/>
                <a:gd name="T9" fmla="*/ 56 h 84"/>
                <a:gd name="T10" fmla="*/ 0 w 30"/>
                <a:gd name="T11" fmla="*/ 58 h 84"/>
                <a:gd name="T12" fmla="*/ 0 w 30"/>
                <a:gd name="T13" fmla="*/ 95 h 84"/>
                <a:gd name="T14" fmla="*/ 16 w 30"/>
                <a:gd name="T15" fmla="*/ 98 h 84"/>
                <a:gd name="T16" fmla="*/ 22 w 30"/>
                <a:gd name="T17" fmla="*/ 72 h 84"/>
                <a:gd name="T18" fmla="*/ 34 w 30"/>
                <a:gd name="T19" fmla="*/ 39 h 84"/>
                <a:gd name="T20" fmla="*/ 32 w 30"/>
                <a:gd name="T21" fmla="*/ 0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84"/>
                <a:gd name="T35" fmla="*/ 30 w 30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84">
                  <a:moveTo>
                    <a:pt x="28" y="0"/>
                  </a:moveTo>
                  <a:lnTo>
                    <a:pt x="8" y="5"/>
                  </a:lnTo>
                  <a:lnTo>
                    <a:pt x="0" y="31"/>
                  </a:lnTo>
                  <a:lnTo>
                    <a:pt x="19" y="17"/>
                  </a:lnTo>
                  <a:lnTo>
                    <a:pt x="14" y="48"/>
                  </a:lnTo>
                  <a:lnTo>
                    <a:pt x="0" y="50"/>
                  </a:lnTo>
                  <a:lnTo>
                    <a:pt x="0" y="81"/>
                  </a:lnTo>
                  <a:lnTo>
                    <a:pt x="14" y="84"/>
                  </a:lnTo>
                  <a:lnTo>
                    <a:pt x="19" y="62"/>
                  </a:lnTo>
                  <a:lnTo>
                    <a:pt x="30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8" name="Freeform 29"/>
            <p:cNvSpPr>
              <a:spLocks/>
            </p:cNvSpPr>
            <p:nvPr/>
          </p:nvSpPr>
          <p:spPr bwMode="auto">
            <a:xfrm>
              <a:off x="3884" y="1957"/>
              <a:ext cx="397" cy="786"/>
            </a:xfrm>
            <a:custGeom>
              <a:avLst/>
              <a:gdLst>
                <a:gd name="T0" fmla="*/ 377 w 353"/>
                <a:gd name="T1" fmla="*/ 0 h 672"/>
                <a:gd name="T2" fmla="*/ 350 w 353"/>
                <a:gd name="T3" fmla="*/ 67 h 672"/>
                <a:gd name="T4" fmla="*/ 287 w 353"/>
                <a:gd name="T5" fmla="*/ 102 h 672"/>
                <a:gd name="T6" fmla="*/ 237 w 353"/>
                <a:gd name="T7" fmla="*/ 113 h 672"/>
                <a:gd name="T8" fmla="*/ 200 w 353"/>
                <a:gd name="T9" fmla="*/ 89 h 672"/>
                <a:gd name="T10" fmla="*/ 184 w 353"/>
                <a:gd name="T11" fmla="*/ 58 h 672"/>
                <a:gd name="T12" fmla="*/ 160 w 353"/>
                <a:gd name="T13" fmla="*/ 127 h 672"/>
                <a:gd name="T14" fmla="*/ 65 w 353"/>
                <a:gd name="T15" fmla="*/ 306 h 672"/>
                <a:gd name="T16" fmla="*/ 21 w 353"/>
                <a:gd name="T17" fmla="*/ 585 h 672"/>
                <a:gd name="T18" fmla="*/ 0 w 353"/>
                <a:gd name="T19" fmla="*/ 786 h 672"/>
                <a:gd name="T20" fmla="*/ 110 w 353"/>
                <a:gd name="T21" fmla="*/ 590 h 672"/>
                <a:gd name="T22" fmla="*/ 237 w 353"/>
                <a:gd name="T23" fmla="*/ 251 h 672"/>
                <a:gd name="T24" fmla="*/ 265 w 353"/>
                <a:gd name="T25" fmla="*/ 179 h 672"/>
                <a:gd name="T26" fmla="*/ 326 w 353"/>
                <a:gd name="T27" fmla="*/ 118 h 672"/>
                <a:gd name="T28" fmla="*/ 372 w 353"/>
                <a:gd name="T29" fmla="*/ 81 h 672"/>
                <a:gd name="T30" fmla="*/ 397 w 353"/>
                <a:gd name="T31" fmla="*/ 55 h 672"/>
                <a:gd name="T32" fmla="*/ 377 w 353"/>
                <a:gd name="T33" fmla="*/ 0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3"/>
                <a:gd name="T52" fmla="*/ 0 h 672"/>
                <a:gd name="T53" fmla="*/ 353 w 353"/>
                <a:gd name="T54" fmla="*/ 672 h 6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3" h="672">
                  <a:moveTo>
                    <a:pt x="335" y="0"/>
                  </a:moveTo>
                  <a:lnTo>
                    <a:pt x="311" y="57"/>
                  </a:lnTo>
                  <a:lnTo>
                    <a:pt x="255" y="87"/>
                  </a:lnTo>
                  <a:lnTo>
                    <a:pt x="211" y="97"/>
                  </a:lnTo>
                  <a:lnTo>
                    <a:pt x="178" y="76"/>
                  </a:lnTo>
                  <a:lnTo>
                    <a:pt x="164" y="50"/>
                  </a:lnTo>
                  <a:lnTo>
                    <a:pt x="142" y="109"/>
                  </a:lnTo>
                  <a:lnTo>
                    <a:pt x="58" y="262"/>
                  </a:lnTo>
                  <a:lnTo>
                    <a:pt x="19" y="500"/>
                  </a:lnTo>
                  <a:lnTo>
                    <a:pt x="0" y="672"/>
                  </a:lnTo>
                  <a:lnTo>
                    <a:pt x="98" y="504"/>
                  </a:lnTo>
                  <a:lnTo>
                    <a:pt x="211" y="215"/>
                  </a:lnTo>
                  <a:lnTo>
                    <a:pt x="236" y="153"/>
                  </a:lnTo>
                  <a:lnTo>
                    <a:pt x="290" y="101"/>
                  </a:lnTo>
                  <a:lnTo>
                    <a:pt x="331" y="69"/>
                  </a:lnTo>
                  <a:lnTo>
                    <a:pt x="353" y="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BF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19" name="Freeform 30"/>
            <p:cNvSpPr>
              <a:spLocks/>
            </p:cNvSpPr>
            <p:nvPr/>
          </p:nvSpPr>
          <p:spPr bwMode="auto">
            <a:xfrm>
              <a:off x="4150" y="1976"/>
              <a:ext cx="115" cy="166"/>
            </a:xfrm>
            <a:custGeom>
              <a:avLst/>
              <a:gdLst>
                <a:gd name="T0" fmla="*/ 65 w 103"/>
                <a:gd name="T1" fmla="*/ 96 h 140"/>
                <a:gd name="T2" fmla="*/ 0 w 103"/>
                <a:gd name="T3" fmla="*/ 166 h 140"/>
                <a:gd name="T4" fmla="*/ 0 w 103"/>
                <a:gd name="T5" fmla="*/ 114 h 140"/>
                <a:gd name="T6" fmla="*/ 77 w 103"/>
                <a:gd name="T7" fmla="*/ 55 h 140"/>
                <a:gd name="T8" fmla="*/ 113 w 103"/>
                <a:gd name="T9" fmla="*/ 0 h 140"/>
                <a:gd name="T10" fmla="*/ 115 w 103"/>
                <a:gd name="T11" fmla="*/ 51 h 140"/>
                <a:gd name="T12" fmla="*/ 65 w 103"/>
                <a:gd name="T13" fmla="*/ 96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40"/>
                <a:gd name="T23" fmla="*/ 103 w 103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40">
                  <a:moveTo>
                    <a:pt x="58" y="81"/>
                  </a:moveTo>
                  <a:lnTo>
                    <a:pt x="0" y="140"/>
                  </a:lnTo>
                  <a:lnTo>
                    <a:pt x="0" y="96"/>
                  </a:lnTo>
                  <a:lnTo>
                    <a:pt x="69" y="46"/>
                  </a:lnTo>
                  <a:lnTo>
                    <a:pt x="101" y="0"/>
                  </a:lnTo>
                  <a:lnTo>
                    <a:pt x="103" y="43"/>
                  </a:lnTo>
                  <a:lnTo>
                    <a:pt x="58" y="81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0" name="Freeform 31"/>
            <p:cNvSpPr>
              <a:spLocks/>
            </p:cNvSpPr>
            <p:nvPr/>
          </p:nvSpPr>
          <p:spPr bwMode="auto">
            <a:xfrm>
              <a:off x="3909" y="2107"/>
              <a:ext cx="216" cy="592"/>
            </a:xfrm>
            <a:custGeom>
              <a:avLst/>
              <a:gdLst>
                <a:gd name="T0" fmla="*/ 216 w 192"/>
                <a:gd name="T1" fmla="*/ 5 h 508"/>
                <a:gd name="T2" fmla="*/ 216 w 192"/>
                <a:gd name="T3" fmla="*/ 56 h 508"/>
                <a:gd name="T4" fmla="*/ 107 w 192"/>
                <a:gd name="T5" fmla="*/ 380 h 508"/>
                <a:gd name="T6" fmla="*/ 57 w 192"/>
                <a:gd name="T7" fmla="*/ 473 h 508"/>
                <a:gd name="T8" fmla="*/ 0 w 192"/>
                <a:gd name="T9" fmla="*/ 592 h 508"/>
                <a:gd name="T10" fmla="*/ 0 w 192"/>
                <a:gd name="T11" fmla="*/ 428 h 508"/>
                <a:gd name="T12" fmla="*/ 53 w 192"/>
                <a:gd name="T13" fmla="*/ 311 h 508"/>
                <a:gd name="T14" fmla="*/ 93 w 192"/>
                <a:gd name="T15" fmla="*/ 308 h 508"/>
                <a:gd name="T16" fmla="*/ 93 w 192"/>
                <a:gd name="T17" fmla="*/ 247 h 508"/>
                <a:gd name="T18" fmla="*/ 93 w 192"/>
                <a:gd name="T19" fmla="*/ 169 h 508"/>
                <a:gd name="T20" fmla="*/ 99 w 192"/>
                <a:gd name="T21" fmla="*/ 111 h 508"/>
                <a:gd name="T22" fmla="*/ 143 w 192"/>
                <a:gd name="T23" fmla="*/ 45 h 508"/>
                <a:gd name="T24" fmla="*/ 171 w 192"/>
                <a:gd name="T25" fmla="*/ 34 h 508"/>
                <a:gd name="T26" fmla="*/ 180 w 192"/>
                <a:gd name="T27" fmla="*/ 0 h 508"/>
                <a:gd name="T28" fmla="*/ 216 w 192"/>
                <a:gd name="T29" fmla="*/ 5 h 5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508"/>
                <a:gd name="T47" fmla="*/ 192 w 192"/>
                <a:gd name="T48" fmla="*/ 508 h 5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508">
                  <a:moveTo>
                    <a:pt x="192" y="4"/>
                  </a:moveTo>
                  <a:lnTo>
                    <a:pt x="192" y="48"/>
                  </a:lnTo>
                  <a:lnTo>
                    <a:pt x="95" y="326"/>
                  </a:lnTo>
                  <a:lnTo>
                    <a:pt x="51" y="406"/>
                  </a:lnTo>
                  <a:lnTo>
                    <a:pt x="0" y="508"/>
                  </a:lnTo>
                  <a:lnTo>
                    <a:pt x="0" y="367"/>
                  </a:lnTo>
                  <a:lnTo>
                    <a:pt x="47" y="267"/>
                  </a:lnTo>
                  <a:lnTo>
                    <a:pt x="83" y="264"/>
                  </a:lnTo>
                  <a:lnTo>
                    <a:pt x="83" y="212"/>
                  </a:lnTo>
                  <a:lnTo>
                    <a:pt x="83" y="145"/>
                  </a:lnTo>
                  <a:lnTo>
                    <a:pt x="88" y="95"/>
                  </a:lnTo>
                  <a:lnTo>
                    <a:pt x="127" y="39"/>
                  </a:lnTo>
                  <a:lnTo>
                    <a:pt x="152" y="29"/>
                  </a:lnTo>
                  <a:lnTo>
                    <a:pt x="160" y="0"/>
                  </a:lnTo>
                  <a:lnTo>
                    <a:pt x="192" y="4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1" name="Freeform 32"/>
            <p:cNvSpPr>
              <a:spLocks/>
            </p:cNvSpPr>
            <p:nvPr/>
          </p:nvSpPr>
          <p:spPr bwMode="auto">
            <a:xfrm>
              <a:off x="4026" y="2034"/>
              <a:ext cx="74" cy="105"/>
            </a:xfrm>
            <a:custGeom>
              <a:avLst/>
              <a:gdLst>
                <a:gd name="T0" fmla="*/ 74 w 65"/>
                <a:gd name="T1" fmla="*/ 34 h 90"/>
                <a:gd name="T2" fmla="*/ 35 w 65"/>
                <a:gd name="T3" fmla="*/ 61 h 90"/>
                <a:gd name="T4" fmla="*/ 0 w 65"/>
                <a:gd name="T5" fmla="*/ 105 h 90"/>
                <a:gd name="T6" fmla="*/ 22 w 65"/>
                <a:gd name="T7" fmla="*/ 13 h 90"/>
                <a:gd name="T8" fmla="*/ 47 w 65"/>
                <a:gd name="T9" fmla="*/ 0 h 90"/>
                <a:gd name="T10" fmla="*/ 74 w 65"/>
                <a:gd name="T11" fmla="*/ 34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90"/>
                <a:gd name="T20" fmla="*/ 65 w 65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90">
                  <a:moveTo>
                    <a:pt x="65" y="29"/>
                  </a:moveTo>
                  <a:lnTo>
                    <a:pt x="31" y="52"/>
                  </a:lnTo>
                  <a:lnTo>
                    <a:pt x="0" y="90"/>
                  </a:lnTo>
                  <a:lnTo>
                    <a:pt x="19" y="11"/>
                  </a:lnTo>
                  <a:lnTo>
                    <a:pt x="41" y="0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2" name="Freeform 33"/>
            <p:cNvSpPr>
              <a:spLocks/>
            </p:cNvSpPr>
            <p:nvPr/>
          </p:nvSpPr>
          <p:spPr bwMode="auto">
            <a:xfrm>
              <a:off x="3880" y="2090"/>
              <a:ext cx="254" cy="693"/>
            </a:xfrm>
            <a:custGeom>
              <a:avLst/>
              <a:gdLst>
                <a:gd name="T0" fmla="*/ 254 w 225"/>
                <a:gd name="T1" fmla="*/ 16 h 594"/>
                <a:gd name="T2" fmla="*/ 185 w 225"/>
                <a:gd name="T3" fmla="*/ 0 h 594"/>
                <a:gd name="T4" fmla="*/ 167 w 225"/>
                <a:gd name="T5" fmla="*/ 50 h 594"/>
                <a:gd name="T6" fmla="*/ 173 w 225"/>
                <a:gd name="T7" fmla="*/ 84 h 594"/>
                <a:gd name="T8" fmla="*/ 96 w 225"/>
                <a:gd name="T9" fmla="*/ 224 h 594"/>
                <a:gd name="T10" fmla="*/ 18 w 225"/>
                <a:gd name="T11" fmla="*/ 455 h 594"/>
                <a:gd name="T12" fmla="*/ 0 w 225"/>
                <a:gd name="T13" fmla="*/ 693 h 594"/>
                <a:gd name="T14" fmla="*/ 106 w 225"/>
                <a:gd name="T15" fmla="*/ 509 h 594"/>
                <a:gd name="T16" fmla="*/ 205 w 225"/>
                <a:gd name="T17" fmla="*/ 86 h 594"/>
                <a:gd name="T18" fmla="*/ 228 w 225"/>
                <a:gd name="T19" fmla="*/ 69 h 594"/>
                <a:gd name="T20" fmla="*/ 254 w 225"/>
                <a:gd name="T21" fmla="*/ 16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"/>
                <a:gd name="T34" fmla="*/ 0 h 594"/>
                <a:gd name="T35" fmla="*/ 225 w 225"/>
                <a:gd name="T36" fmla="*/ 594 h 5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" h="594">
                  <a:moveTo>
                    <a:pt x="225" y="14"/>
                  </a:moveTo>
                  <a:lnTo>
                    <a:pt x="164" y="0"/>
                  </a:lnTo>
                  <a:lnTo>
                    <a:pt x="148" y="43"/>
                  </a:lnTo>
                  <a:lnTo>
                    <a:pt x="153" y="72"/>
                  </a:lnTo>
                  <a:lnTo>
                    <a:pt x="85" y="192"/>
                  </a:lnTo>
                  <a:lnTo>
                    <a:pt x="16" y="390"/>
                  </a:lnTo>
                  <a:lnTo>
                    <a:pt x="0" y="594"/>
                  </a:lnTo>
                  <a:lnTo>
                    <a:pt x="94" y="436"/>
                  </a:lnTo>
                  <a:lnTo>
                    <a:pt x="182" y="74"/>
                  </a:lnTo>
                  <a:lnTo>
                    <a:pt x="202" y="59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87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3" name="Freeform 34"/>
            <p:cNvSpPr>
              <a:spLocks/>
            </p:cNvSpPr>
            <p:nvPr/>
          </p:nvSpPr>
          <p:spPr bwMode="auto">
            <a:xfrm>
              <a:off x="3341" y="1855"/>
              <a:ext cx="333" cy="245"/>
            </a:xfrm>
            <a:custGeom>
              <a:avLst/>
              <a:gdLst>
                <a:gd name="T0" fmla="*/ 219 w 295"/>
                <a:gd name="T1" fmla="*/ 131 h 210"/>
                <a:gd name="T2" fmla="*/ 152 w 295"/>
                <a:gd name="T3" fmla="*/ 54 h 210"/>
                <a:gd name="T4" fmla="*/ 116 w 295"/>
                <a:gd name="T5" fmla="*/ 46 h 210"/>
                <a:gd name="T6" fmla="*/ 81 w 295"/>
                <a:gd name="T7" fmla="*/ 0 h 210"/>
                <a:gd name="T8" fmla="*/ 43 w 295"/>
                <a:gd name="T9" fmla="*/ 0 h 210"/>
                <a:gd name="T10" fmla="*/ 0 w 295"/>
                <a:gd name="T11" fmla="*/ 58 h 210"/>
                <a:gd name="T12" fmla="*/ 19 w 295"/>
                <a:gd name="T13" fmla="*/ 74 h 210"/>
                <a:gd name="T14" fmla="*/ 62 w 295"/>
                <a:gd name="T15" fmla="*/ 65 h 210"/>
                <a:gd name="T16" fmla="*/ 81 w 295"/>
                <a:gd name="T17" fmla="*/ 36 h 210"/>
                <a:gd name="T18" fmla="*/ 97 w 295"/>
                <a:gd name="T19" fmla="*/ 62 h 210"/>
                <a:gd name="T20" fmla="*/ 97 w 295"/>
                <a:gd name="T21" fmla="*/ 123 h 210"/>
                <a:gd name="T22" fmla="*/ 124 w 295"/>
                <a:gd name="T23" fmla="*/ 131 h 210"/>
                <a:gd name="T24" fmla="*/ 124 w 295"/>
                <a:gd name="T25" fmla="*/ 78 h 210"/>
                <a:gd name="T26" fmla="*/ 165 w 295"/>
                <a:gd name="T27" fmla="*/ 103 h 210"/>
                <a:gd name="T28" fmla="*/ 156 w 295"/>
                <a:gd name="T29" fmla="*/ 168 h 210"/>
                <a:gd name="T30" fmla="*/ 165 w 295"/>
                <a:gd name="T31" fmla="*/ 193 h 210"/>
                <a:gd name="T32" fmla="*/ 184 w 295"/>
                <a:gd name="T33" fmla="*/ 156 h 210"/>
                <a:gd name="T34" fmla="*/ 204 w 295"/>
                <a:gd name="T35" fmla="*/ 168 h 210"/>
                <a:gd name="T36" fmla="*/ 200 w 295"/>
                <a:gd name="T37" fmla="*/ 208 h 210"/>
                <a:gd name="T38" fmla="*/ 224 w 295"/>
                <a:gd name="T39" fmla="*/ 229 h 210"/>
                <a:gd name="T40" fmla="*/ 224 w 295"/>
                <a:gd name="T41" fmla="*/ 180 h 210"/>
                <a:gd name="T42" fmla="*/ 251 w 295"/>
                <a:gd name="T43" fmla="*/ 188 h 210"/>
                <a:gd name="T44" fmla="*/ 251 w 295"/>
                <a:gd name="T45" fmla="*/ 245 h 210"/>
                <a:gd name="T46" fmla="*/ 270 w 295"/>
                <a:gd name="T47" fmla="*/ 229 h 210"/>
                <a:gd name="T48" fmla="*/ 258 w 295"/>
                <a:gd name="T49" fmla="*/ 168 h 210"/>
                <a:gd name="T50" fmla="*/ 293 w 295"/>
                <a:gd name="T51" fmla="*/ 196 h 210"/>
                <a:gd name="T52" fmla="*/ 298 w 295"/>
                <a:gd name="T53" fmla="*/ 240 h 210"/>
                <a:gd name="T54" fmla="*/ 333 w 295"/>
                <a:gd name="T55" fmla="*/ 240 h 210"/>
                <a:gd name="T56" fmla="*/ 325 w 295"/>
                <a:gd name="T57" fmla="*/ 184 h 210"/>
                <a:gd name="T58" fmla="*/ 274 w 295"/>
                <a:gd name="T59" fmla="*/ 147 h 210"/>
                <a:gd name="T60" fmla="*/ 271 w 295"/>
                <a:gd name="T61" fmla="*/ 145 h 210"/>
                <a:gd name="T62" fmla="*/ 265 w 295"/>
                <a:gd name="T63" fmla="*/ 144 h 210"/>
                <a:gd name="T64" fmla="*/ 256 w 295"/>
                <a:gd name="T65" fmla="*/ 141 h 210"/>
                <a:gd name="T66" fmla="*/ 245 w 295"/>
                <a:gd name="T67" fmla="*/ 139 h 210"/>
                <a:gd name="T68" fmla="*/ 235 w 295"/>
                <a:gd name="T69" fmla="*/ 135 h 210"/>
                <a:gd name="T70" fmla="*/ 226 w 295"/>
                <a:gd name="T71" fmla="*/ 133 h 210"/>
                <a:gd name="T72" fmla="*/ 221 w 295"/>
                <a:gd name="T73" fmla="*/ 132 h 210"/>
                <a:gd name="T74" fmla="*/ 219 w 295"/>
                <a:gd name="T75" fmla="*/ 131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5"/>
                <a:gd name="T115" fmla="*/ 0 h 210"/>
                <a:gd name="T116" fmla="*/ 295 w 295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5" h="210">
                  <a:moveTo>
                    <a:pt x="194" y="112"/>
                  </a:moveTo>
                  <a:lnTo>
                    <a:pt x="135" y="46"/>
                  </a:lnTo>
                  <a:lnTo>
                    <a:pt x="103" y="39"/>
                  </a:lnTo>
                  <a:lnTo>
                    <a:pt x="72" y="0"/>
                  </a:lnTo>
                  <a:lnTo>
                    <a:pt x="38" y="0"/>
                  </a:lnTo>
                  <a:lnTo>
                    <a:pt x="0" y="50"/>
                  </a:lnTo>
                  <a:lnTo>
                    <a:pt x="17" y="63"/>
                  </a:lnTo>
                  <a:lnTo>
                    <a:pt x="55" y="56"/>
                  </a:lnTo>
                  <a:lnTo>
                    <a:pt x="72" y="31"/>
                  </a:lnTo>
                  <a:lnTo>
                    <a:pt x="86" y="53"/>
                  </a:lnTo>
                  <a:lnTo>
                    <a:pt x="86" y="105"/>
                  </a:lnTo>
                  <a:lnTo>
                    <a:pt x="110" y="112"/>
                  </a:lnTo>
                  <a:lnTo>
                    <a:pt x="110" y="67"/>
                  </a:lnTo>
                  <a:lnTo>
                    <a:pt x="146" y="88"/>
                  </a:lnTo>
                  <a:lnTo>
                    <a:pt x="138" y="144"/>
                  </a:lnTo>
                  <a:lnTo>
                    <a:pt x="146" y="165"/>
                  </a:lnTo>
                  <a:lnTo>
                    <a:pt x="163" y="134"/>
                  </a:lnTo>
                  <a:lnTo>
                    <a:pt x="181" y="144"/>
                  </a:lnTo>
                  <a:lnTo>
                    <a:pt x="177" y="178"/>
                  </a:lnTo>
                  <a:lnTo>
                    <a:pt x="198" y="196"/>
                  </a:lnTo>
                  <a:lnTo>
                    <a:pt x="198" y="154"/>
                  </a:lnTo>
                  <a:lnTo>
                    <a:pt x="222" y="161"/>
                  </a:lnTo>
                  <a:lnTo>
                    <a:pt x="222" y="210"/>
                  </a:lnTo>
                  <a:lnTo>
                    <a:pt x="239" y="196"/>
                  </a:lnTo>
                  <a:lnTo>
                    <a:pt x="229" y="144"/>
                  </a:lnTo>
                  <a:lnTo>
                    <a:pt x="260" y="168"/>
                  </a:lnTo>
                  <a:lnTo>
                    <a:pt x="264" y="206"/>
                  </a:lnTo>
                  <a:lnTo>
                    <a:pt x="295" y="206"/>
                  </a:lnTo>
                  <a:lnTo>
                    <a:pt x="288" y="158"/>
                  </a:lnTo>
                  <a:lnTo>
                    <a:pt x="243" y="126"/>
                  </a:lnTo>
                  <a:lnTo>
                    <a:pt x="240" y="124"/>
                  </a:lnTo>
                  <a:lnTo>
                    <a:pt x="235" y="123"/>
                  </a:lnTo>
                  <a:lnTo>
                    <a:pt x="227" y="121"/>
                  </a:lnTo>
                  <a:lnTo>
                    <a:pt x="217" y="119"/>
                  </a:lnTo>
                  <a:lnTo>
                    <a:pt x="208" y="116"/>
                  </a:lnTo>
                  <a:lnTo>
                    <a:pt x="200" y="114"/>
                  </a:lnTo>
                  <a:lnTo>
                    <a:pt x="196" y="113"/>
                  </a:lnTo>
                  <a:lnTo>
                    <a:pt x="194" y="112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4" name="Freeform 35"/>
            <p:cNvSpPr>
              <a:spLocks/>
            </p:cNvSpPr>
            <p:nvPr/>
          </p:nvSpPr>
          <p:spPr bwMode="auto">
            <a:xfrm>
              <a:off x="3255" y="1698"/>
              <a:ext cx="131" cy="187"/>
            </a:xfrm>
            <a:custGeom>
              <a:avLst/>
              <a:gdLst>
                <a:gd name="T0" fmla="*/ 98 w 116"/>
                <a:gd name="T1" fmla="*/ 48 h 159"/>
                <a:gd name="T2" fmla="*/ 77 w 116"/>
                <a:gd name="T3" fmla="*/ 40 h 159"/>
                <a:gd name="T4" fmla="*/ 56 w 116"/>
                <a:gd name="T5" fmla="*/ 19 h 159"/>
                <a:gd name="T6" fmla="*/ 35 w 116"/>
                <a:gd name="T7" fmla="*/ 16 h 159"/>
                <a:gd name="T8" fmla="*/ 15 w 116"/>
                <a:gd name="T9" fmla="*/ 0 h 159"/>
                <a:gd name="T10" fmla="*/ 15 w 116"/>
                <a:gd name="T11" fmla="*/ 32 h 159"/>
                <a:gd name="T12" fmla="*/ 35 w 116"/>
                <a:gd name="T13" fmla="*/ 40 h 159"/>
                <a:gd name="T14" fmla="*/ 64 w 116"/>
                <a:gd name="T15" fmla="*/ 48 h 159"/>
                <a:gd name="T16" fmla="*/ 61 w 116"/>
                <a:gd name="T17" fmla="*/ 112 h 159"/>
                <a:gd name="T18" fmla="*/ 61 w 116"/>
                <a:gd name="T19" fmla="*/ 132 h 159"/>
                <a:gd name="T20" fmla="*/ 84 w 116"/>
                <a:gd name="T21" fmla="*/ 156 h 159"/>
                <a:gd name="T22" fmla="*/ 71 w 116"/>
                <a:gd name="T23" fmla="*/ 160 h 159"/>
                <a:gd name="T24" fmla="*/ 45 w 116"/>
                <a:gd name="T25" fmla="*/ 142 h 159"/>
                <a:gd name="T26" fmla="*/ 0 w 116"/>
                <a:gd name="T27" fmla="*/ 142 h 159"/>
                <a:gd name="T28" fmla="*/ 8 w 116"/>
                <a:gd name="T29" fmla="*/ 169 h 159"/>
                <a:gd name="T30" fmla="*/ 56 w 116"/>
                <a:gd name="T31" fmla="*/ 187 h 159"/>
                <a:gd name="T32" fmla="*/ 87 w 116"/>
                <a:gd name="T33" fmla="*/ 187 h 159"/>
                <a:gd name="T34" fmla="*/ 131 w 116"/>
                <a:gd name="T35" fmla="*/ 155 h 159"/>
                <a:gd name="T36" fmla="*/ 111 w 116"/>
                <a:gd name="T37" fmla="*/ 126 h 159"/>
                <a:gd name="T38" fmla="*/ 111 w 116"/>
                <a:gd name="T39" fmla="*/ 95 h 159"/>
                <a:gd name="T40" fmla="*/ 103 w 116"/>
                <a:gd name="T41" fmla="*/ 62 h 159"/>
                <a:gd name="T42" fmla="*/ 98 w 116"/>
                <a:gd name="T43" fmla="*/ 48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159"/>
                <a:gd name="T68" fmla="*/ 116 w 116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159">
                  <a:moveTo>
                    <a:pt x="87" y="41"/>
                  </a:moveTo>
                  <a:lnTo>
                    <a:pt x="68" y="34"/>
                  </a:lnTo>
                  <a:lnTo>
                    <a:pt x="50" y="16"/>
                  </a:lnTo>
                  <a:lnTo>
                    <a:pt x="31" y="14"/>
                  </a:lnTo>
                  <a:lnTo>
                    <a:pt x="13" y="0"/>
                  </a:lnTo>
                  <a:lnTo>
                    <a:pt x="13" y="27"/>
                  </a:lnTo>
                  <a:lnTo>
                    <a:pt x="31" y="34"/>
                  </a:lnTo>
                  <a:lnTo>
                    <a:pt x="57" y="41"/>
                  </a:lnTo>
                  <a:lnTo>
                    <a:pt x="54" y="95"/>
                  </a:lnTo>
                  <a:lnTo>
                    <a:pt x="54" y="112"/>
                  </a:lnTo>
                  <a:lnTo>
                    <a:pt x="74" y="133"/>
                  </a:lnTo>
                  <a:lnTo>
                    <a:pt x="63" y="136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7" y="144"/>
                  </a:lnTo>
                  <a:lnTo>
                    <a:pt x="50" y="159"/>
                  </a:lnTo>
                  <a:lnTo>
                    <a:pt x="77" y="159"/>
                  </a:lnTo>
                  <a:lnTo>
                    <a:pt x="116" y="132"/>
                  </a:lnTo>
                  <a:lnTo>
                    <a:pt x="98" y="107"/>
                  </a:lnTo>
                  <a:lnTo>
                    <a:pt x="98" y="81"/>
                  </a:lnTo>
                  <a:lnTo>
                    <a:pt x="91" y="53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5" name="Freeform 36"/>
            <p:cNvSpPr>
              <a:spLocks/>
            </p:cNvSpPr>
            <p:nvPr/>
          </p:nvSpPr>
          <p:spPr bwMode="auto">
            <a:xfrm>
              <a:off x="3224" y="1733"/>
              <a:ext cx="54" cy="47"/>
            </a:xfrm>
            <a:custGeom>
              <a:avLst/>
              <a:gdLst>
                <a:gd name="T0" fmla="*/ 52 w 47"/>
                <a:gd name="T1" fmla="*/ 13 h 41"/>
                <a:gd name="T2" fmla="*/ 10 w 47"/>
                <a:gd name="T3" fmla="*/ 0 h 41"/>
                <a:gd name="T4" fmla="*/ 0 w 47"/>
                <a:gd name="T5" fmla="*/ 13 h 41"/>
                <a:gd name="T6" fmla="*/ 10 w 47"/>
                <a:gd name="T7" fmla="*/ 26 h 41"/>
                <a:gd name="T8" fmla="*/ 51 w 47"/>
                <a:gd name="T9" fmla="*/ 47 h 41"/>
                <a:gd name="T10" fmla="*/ 54 w 47"/>
                <a:gd name="T11" fmla="*/ 32 h 41"/>
                <a:gd name="T12" fmla="*/ 54 w 47"/>
                <a:gd name="T13" fmla="*/ 28 h 41"/>
                <a:gd name="T14" fmla="*/ 53 w 47"/>
                <a:gd name="T15" fmla="*/ 19 h 41"/>
                <a:gd name="T16" fmla="*/ 52 w 47"/>
                <a:gd name="T17" fmla="*/ 14 h 41"/>
                <a:gd name="T18" fmla="*/ 52 w 47"/>
                <a:gd name="T19" fmla="*/ 13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41"/>
                <a:gd name="T32" fmla="*/ 47 w 47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41">
                  <a:moveTo>
                    <a:pt x="45" y="11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23"/>
                  </a:lnTo>
                  <a:lnTo>
                    <a:pt x="44" y="41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6" y="17"/>
                  </a:lnTo>
                  <a:lnTo>
                    <a:pt x="45" y="12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6" name="Freeform 37"/>
            <p:cNvSpPr>
              <a:spLocks/>
            </p:cNvSpPr>
            <p:nvPr/>
          </p:nvSpPr>
          <p:spPr bwMode="auto">
            <a:xfrm>
              <a:off x="3217" y="1691"/>
              <a:ext cx="45" cy="42"/>
            </a:xfrm>
            <a:custGeom>
              <a:avLst/>
              <a:gdLst>
                <a:gd name="T0" fmla="*/ 39 w 40"/>
                <a:gd name="T1" fmla="*/ 26 h 36"/>
                <a:gd name="T2" fmla="*/ 8 w 40"/>
                <a:gd name="T3" fmla="*/ 0 h 36"/>
                <a:gd name="T4" fmla="*/ 0 w 40"/>
                <a:gd name="T5" fmla="*/ 20 h 36"/>
                <a:gd name="T6" fmla="*/ 16 w 40"/>
                <a:gd name="T7" fmla="*/ 40 h 36"/>
                <a:gd name="T8" fmla="*/ 45 w 40"/>
                <a:gd name="T9" fmla="*/ 42 h 36"/>
                <a:gd name="T10" fmla="*/ 44 w 40"/>
                <a:gd name="T11" fmla="*/ 40 h 36"/>
                <a:gd name="T12" fmla="*/ 43 w 40"/>
                <a:gd name="T13" fmla="*/ 33 h 36"/>
                <a:gd name="T14" fmla="*/ 41 w 40"/>
                <a:gd name="T15" fmla="*/ 28 h 36"/>
                <a:gd name="T16" fmla="*/ 39 w 40"/>
                <a:gd name="T17" fmla="*/ 2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6"/>
                <a:gd name="T29" fmla="*/ 40 w 40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6">
                  <a:moveTo>
                    <a:pt x="35" y="22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14" y="34"/>
                  </a:lnTo>
                  <a:lnTo>
                    <a:pt x="40" y="36"/>
                  </a:lnTo>
                  <a:lnTo>
                    <a:pt x="39" y="34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7" name="Freeform 38"/>
            <p:cNvSpPr>
              <a:spLocks/>
            </p:cNvSpPr>
            <p:nvPr/>
          </p:nvSpPr>
          <p:spPr bwMode="auto">
            <a:xfrm>
              <a:off x="3217" y="1764"/>
              <a:ext cx="43" cy="37"/>
            </a:xfrm>
            <a:custGeom>
              <a:avLst/>
              <a:gdLst>
                <a:gd name="T0" fmla="*/ 34 w 38"/>
                <a:gd name="T1" fmla="*/ 16 h 32"/>
                <a:gd name="T2" fmla="*/ 5 w 38"/>
                <a:gd name="T3" fmla="*/ 0 h 32"/>
                <a:gd name="T4" fmla="*/ 0 w 38"/>
                <a:gd name="T5" fmla="*/ 16 h 32"/>
                <a:gd name="T6" fmla="*/ 19 w 38"/>
                <a:gd name="T7" fmla="*/ 32 h 32"/>
                <a:gd name="T8" fmla="*/ 43 w 38"/>
                <a:gd name="T9" fmla="*/ 37 h 32"/>
                <a:gd name="T10" fmla="*/ 43 w 38"/>
                <a:gd name="T11" fmla="*/ 21 h 32"/>
                <a:gd name="T12" fmla="*/ 34 w 38"/>
                <a:gd name="T13" fmla="*/ 1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2"/>
                <a:gd name="T23" fmla="*/ 38 w 3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2">
                  <a:moveTo>
                    <a:pt x="3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7" y="28"/>
                  </a:lnTo>
                  <a:lnTo>
                    <a:pt x="38" y="32"/>
                  </a:lnTo>
                  <a:lnTo>
                    <a:pt x="38" y="18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8" name="Freeform 39"/>
            <p:cNvSpPr>
              <a:spLocks/>
            </p:cNvSpPr>
            <p:nvPr/>
          </p:nvSpPr>
          <p:spPr bwMode="auto">
            <a:xfrm>
              <a:off x="3224" y="1794"/>
              <a:ext cx="38" cy="35"/>
            </a:xfrm>
            <a:custGeom>
              <a:avLst/>
              <a:gdLst>
                <a:gd name="T0" fmla="*/ 28 w 35"/>
                <a:gd name="T1" fmla="*/ 18 h 30"/>
                <a:gd name="T2" fmla="*/ 0 w 35"/>
                <a:gd name="T3" fmla="*/ 0 h 30"/>
                <a:gd name="T4" fmla="*/ 0 w 35"/>
                <a:gd name="T5" fmla="*/ 34 h 30"/>
                <a:gd name="T6" fmla="*/ 25 w 35"/>
                <a:gd name="T7" fmla="*/ 35 h 30"/>
                <a:gd name="T8" fmla="*/ 38 w 35"/>
                <a:gd name="T9" fmla="*/ 29 h 30"/>
                <a:gd name="T10" fmla="*/ 28 w 35"/>
                <a:gd name="T11" fmla="*/ 18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0"/>
                <a:gd name="T20" fmla="*/ 35 w 3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0">
                  <a:moveTo>
                    <a:pt x="26" y="15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3" y="30"/>
                  </a:lnTo>
                  <a:lnTo>
                    <a:pt x="35" y="2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29" name="Freeform 40"/>
            <p:cNvSpPr>
              <a:spLocks/>
            </p:cNvSpPr>
            <p:nvPr/>
          </p:nvSpPr>
          <p:spPr bwMode="auto">
            <a:xfrm>
              <a:off x="4193" y="1794"/>
              <a:ext cx="90" cy="68"/>
            </a:xfrm>
            <a:custGeom>
              <a:avLst/>
              <a:gdLst>
                <a:gd name="T0" fmla="*/ 0 w 81"/>
                <a:gd name="T1" fmla="*/ 53 h 58"/>
                <a:gd name="T2" fmla="*/ 0 w 81"/>
                <a:gd name="T3" fmla="*/ 68 h 58"/>
                <a:gd name="T4" fmla="*/ 8 w 81"/>
                <a:gd name="T5" fmla="*/ 66 h 58"/>
                <a:gd name="T6" fmla="*/ 16 w 81"/>
                <a:gd name="T7" fmla="*/ 62 h 58"/>
                <a:gd name="T8" fmla="*/ 24 w 81"/>
                <a:gd name="T9" fmla="*/ 55 h 58"/>
                <a:gd name="T10" fmla="*/ 34 w 81"/>
                <a:gd name="T11" fmla="*/ 48 h 58"/>
                <a:gd name="T12" fmla="*/ 41 w 81"/>
                <a:gd name="T13" fmla="*/ 26 h 58"/>
                <a:gd name="T14" fmla="*/ 71 w 81"/>
                <a:gd name="T15" fmla="*/ 21 h 58"/>
                <a:gd name="T16" fmla="*/ 90 w 81"/>
                <a:gd name="T17" fmla="*/ 12 h 58"/>
                <a:gd name="T18" fmla="*/ 39 w 81"/>
                <a:gd name="T19" fmla="*/ 1 h 58"/>
                <a:gd name="T20" fmla="*/ 0 w 81"/>
                <a:gd name="T21" fmla="*/ 0 h 58"/>
                <a:gd name="T22" fmla="*/ 0 w 81"/>
                <a:gd name="T23" fmla="*/ 14 h 58"/>
                <a:gd name="T24" fmla="*/ 32 w 81"/>
                <a:gd name="T25" fmla="*/ 19 h 58"/>
                <a:gd name="T26" fmla="*/ 23 w 81"/>
                <a:gd name="T27" fmla="*/ 41 h 58"/>
                <a:gd name="T28" fmla="*/ 17 w 81"/>
                <a:gd name="T29" fmla="*/ 45 h 58"/>
                <a:gd name="T30" fmla="*/ 11 w 81"/>
                <a:gd name="T31" fmla="*/ 48 h 58"/>
                <a:gd name="T32" fmla="*/ 6 w 81"/>
                <a:gd name="T33" fmla="*/ 52 h 58"/>
                <a:gd name="T34" fmla="*/ 0 w 81"/>
                <a:gd name="T35" fmla="*/ 53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58"/>
                <a:gd name="T56" fmla="*/ 81 w 8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58">
                  <a:moveTo>
                    <a:pt x="0" y="45"/>
                  </a:moveTo>
                  <a:lnTo>
                    <a:pt x="0" y="58"/>
                  </a:lnTo>
                  <a:lnTo>
                    <a:pt x="7" y="56"/>
                  </a:lnTo>
                  <a:lnTo>
                    <a:pt x="14" y="53"/>
                  </a:lnTo>
                  <a:lnTo>
                    <a:pt x="22" y="47"/>
                  </a:lnTo>
                  <a:lnTo>
                    <a:pt x="31" y="41"/>
                  </a:lnTo>
                  <a:lnTo>
                    <a:pt x="37" y="22"/>
                  </a:lnTo>
                  <a:lnTo>
                    <a:pt x="64" y="18"/>
                  </a:lnTo>
                  <a:lnTo>
                    <a:pt x="81" y="10"/>
                  </a:lnTo>
                  <a:lnTo>
                    <a:pt x="35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6"/>
                  </a:lnTo>
                  <a:lnTo>
                    <a:pt x="21" y="35"/>
                  </a:lnTo>
                  <a:lnTo>
                    <a:pt x="15" y="38"/>
                  </a:lnTo>
                  <a:lnTo>
                    <a:pt x="10" y="41"/>
                  </a:lnTo>
                  <a:lnTo>
                    <a:pt x="5" y="4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0" name="Freeform 41"/>
            <p:cNvSpPr>
              <a:spLocks/>
            </p:cNvSpPr>
            <p:nvPr/>
          </p:nvSpPr>
          <p:spPr bwMode="auto">
            <a:xfrm>
              <a:off x="4069" y="1792"/>
              <a:ext cx="124" cy="70"/>
            </a:xfrm>
            <a:custGeom>
              <a:avLst/>
              <a:gdLst>
                <a:gd name="T0" fmla="*/ 124 w 109"/>
                <a:gd name="T1" fmla="*/ 16 h 61"/>
                <a:gd name="T2" fmla="*/ 124 w 109"/>
                <a:gd name="T3" fmla="*/ 2 h 61"/>
                <a:gd name="T4" fmla="*/ 97 w 109"/>
                <a:gd name="T5" fmla="*/ 0 h 61"/>
                <a:gd name="T6" fmla="*/ 47 w 109"/>
                <a:gd name="T7" fmla="*/ 0 h 61"/>
                <a:gd name="T8" fmla="*/ 20 w 109"/>
                <a:gd name="T9" fmla="*/ 0 h 61"/>
                <a:gd name="T10" fmla="*/ 0 w 109"/>
                <a:gd name="T11" fmla="*/ 1 h 61"/>
                <a:gd name="T12" fmla="*/ 0 w 109"/>
                <a:gd name="T13" fmla="*/ 13 h 61"/>
                <a:gd name="T14" fmla="*/ 33 w 109"/>
                <a:gd name="T15" fmla="*/ 16 h 61"/>
                <a:gd name="T16" fmla="*/ 26 w 109"/>
                <a:gd name="T17" fmla="*/ 42 h 61"/>
                <a:gd name="T18" fmla="*/ 18 w 109"/>
                <a:gd name="T19" fmla="*/ 46 h 61"/>
                <a:gd name="T20" fmla="*/ 11 w 109"/>
                <a:gd name="T21" fmla="*/ 49 h 61"/>
                <a:gd name="T22" fmla="*/ 7 w 109"/>
                <a:gd name="T23" fmla="*/ 53 h 61"/>
                <a:gd name="T24" fmla="*/ 0 w 109"/>
                <a:gd name="T25" fmla="*/ 54 h 61"/>
                <a:gd name="T26" fmla="*/ 0 w 109"/>
                <a:gd name="T27" fmla="*/ 69 h 61"/>
                <a:gd name="T28" fmla="*/ 8 w 109"/>
                <a:gd name="T29" fmla="*/ 67 h 61"/>
                <a:gd name="T30" fmla="*/ 16 w 109"/>
                <a:gd name="T31" fmla="*/ 63 h 61"/>
                <a:gd name="T32" fmla="*/ 25 w 109"/>
                <a:gd name="T33" fmla="*/ 60 h 61"/>
                <a:gd name="T34" fmla="*/ 34 w 109"/>
                <a:gd name="T35" fmla="*/ 53 h 61"/>
                <a:gd name="T36" fmla="*/ 51 w 109"/>
                <a:gd name="T37" fmla="*/ 21 h 61"/>
                <a:gd name="T38" fmla="*/ 76 w 109"/>
                <a:gd name="T39" fmla="*/ 23 h 61"/>
                <a:gd name="T40" fmla="*/ 81 w 109"/>
                <a:gd name="T41" fmla="*/ 36 h 61"/>
                <a:gd name="T42" fmla="*/ 86 w 109"/>
                <a:gd name="T43" fmla="*/ 45 h 61"/>
                <a:gd name="T44" fmla="*/ 92 w 109"/>
                <a:gd name="T45" fmla="*/ 54 h 61"/>
                <a:gd name="T46" fmla="*/ 97 w 109"/>
                <a:gd name="T47" fmla="*/ 61 h 61"/>
                <a:gd name="T48" fmla="*/ 102 w 109"/>
                <a:gd name="T49" fmla="*/ 65 h 61"/>
                <a:gd name="T50" fmla="*/ 108 w 109"/>
                <a:gd name="T51" fmla="*/ 69 h 61"/>
                <a:gd name="T52" fmla="*/ 116 w 109"/>
                <a:gd name="T53" fmla="*/ 70 h 61"/>
                <a:gd name="T54" fmla="*/ 124 w 109"/>
                <a:gd name="T55" fmla="*/ 69 h 61"/>
                <a:gd name="T56" fmla="*/ 124 w 109"/>
                <a:gd name="T57" fmla="*/ 54 h 61"/>
                <a:gd name="T58" fmla="*/ 111 w 109"/>
                <a:gd name="T59" fmla="*/ 56 h 61"/>
                <a:gd name="T60" fmla="*/ 101 w 109"/>
                <a:gd name="T61" fmla="*/ 52 h 61"/>
                <a:gd name="T62" fmla="*/ 96 w 109"/>
                <a:gd name="T63" fmla="*/ 38 h 61"/>
                <a:gd name="T64" fmla="*/ 92 w 109"/>
                <a:gd name="T65" fmla="*/ 16 h 61"/>
                <a:gd name="T66" fmla="*/ 115 w 109"/>
                <a:gd name="T67" fmla="*/ 14 h 61"/>
                <a:gd name="T68" fmla="*/ 124 w 109"/>
                <a:gd name="T69" fmla="*/ 16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61"/>
                <a:gd name="T107" fmla="*/ 109 w 109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61">
                  <a:moveTo>
                    <a:pt x="109" y="14"/>
                  </a:moveTo>
                  <a:lnTo>
                    <a:pt x="109" y="2"/>
                  </a:lnTo>
                  <a:lnTo>
                    <a:pt x="85" y="0"/>
                  </a:lnTo>
                  <a:lnTo>
                    <a:pt x="41" y="0"/>
                  </a:lnTo>
                  <a:lnTo>
                    <a:pt x="18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29" y="14"/>
                  </a:lnTo>
                  <a:lnTo>
                    <a:pt x="23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6" y="46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7" y="58"/>
                  </a:lnTo>
                  <a:lnTo>
                    <a:pt x="14" y="55"/>
                  </a:lnTo>
                  <a:lnTo>
                    <a:pt x="22" y="52"/>
                  </a:lnTo>
                  <a:lnTo>
                    <a:pt x="30" y="46"/>
                  </a:lnTo>
                  <a:lnTo>
                    <a:pt x="45" y="18"/>
                  </a:lnTo>
                  <a:lnTo>
                    <a:pt x="67" y="20"/>
                  </a:lnTo>
                  <a:lnTo>
                    <a:pt x="71" y="31"/>
                  </a:lnTo>
                  <a:lnTo>
                    <a:pt x="76" y="39"/>
                  </a:lnTo>
                  <a:lnTo>
                    <a:pt x="81" y="47"/>
                  </a:lnTo>
                  <a:lnTo>
                    <a:pt x="85" y="53"/>
                  </a:lnTo>
                  <a:lnTo>
                    <a:pt x="90" y="57"/>
                  </a:lnTo>
                  <a:lnTo>
                    <a:pt x="95" y="60"/>
                  </a:lnTo>
                  <a:lnTo>
                    <a:pt x="102" y="61"/>
                  </a:lnTo>
                  <a:lnTo>
                    <a:pt x="109" y="60"/>
                  </a:lnTo>
                  <a:lnTo>
                    <a:pt x="109" y="47"/>
                  </a:lnTo>
                  <a:lnTo>
                    <a:pt x="98" y="49"/>
                  </a:lnTo>
                  <a:lnTo>
                    <a:pt x="89" y="45"/>
                  </a:lnTo>
                  <a:lnTo>
                    <a:pt x="84" y="33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9" y="1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1" name="Freeform 42"/>
            <p:cNvSpPr>
              <a:spLocks/>
            </p:cNvSpPr>
            <p:nvPr/>
          </p:nvSpPr>
          <p:spPr bwMode="auto">
            <a:xfrm>
              <a:off x="4022" y="1792"/>
              <a:ext cx="47" cy="70"/>
            </a:xfrm>
            <a:custGeom>
              <a:avLst/>
              <a:gdLst>
                <a:gd name="T0" fmla="*/ 47 w 43"/>
                <a:gd name="T1" fmla="*/ 12 h 60"/>
                <a:gd name="T2" fmla="*/ 47 w 43"/>
                <a:gd name="T3" fmla="*/ 0 h 60"/>
                <a:gd name="T4" fmla="*/ 0 w 43"/>
                <a:gd name="T5" fmla="*/ 2 h 60"/>
                <a:gd name="T6" fmla="*/ 5 w 43"/>
                <a:gd name="T7" fmla="*/ 27 h 60"/>
                <a:gd name="T8" fmla="*/ 13 w 43"/>
                <a:gd name="T9" fmla="*/ 46 h 60"/>
                <a:gd name="T10" fmla="*/ 21 w 43"/>
                <a:gd name="T11" fmla="*/ 60 h 60"/>
                <a:gd name="T12" fmla="*/ 32 w 43"/>
                <a:gd name="T13" fmla="*/ 67 h 60"/>
                <a:gd name="T14" fmla="*/ 34 w 43"/>
                <a:gd name="T15" fmla="*/ 69 h 60"/>
                <a:gd name="T16" fmla="*/ 38 w 43"/>
                <a:gd name="T17" fmla="*/ 70 h 60"/>
                <a:gd name="T18" fmla="*/ 42 w 43"/>
                <a:gd name="T19" fmla="*/ 70 h 60"/>
                <a:gd name="T20" fmla="*/ 47 w 43"/>
                <a:gd name="T21" fmla="*/ 69 h 60"/>
                <a:gd name="T22" fmla="*/ 47 w 43"/>
                <a:gd name="T23" fmla="*/ 54 h 60"/>
                <a:gd name="T24" fmla="*/ 34 w 43"/>
                <a:gd name="T25" fmla="*/ 54 h 60"/>
                <a:gd name="T26" fmla="*/ 25 w 43"/>
                <a:gd name="T27" fmla="*/ 48 h 60"/>
                <a:gd name="T28" fmla="*/ 20 w 43"/>
                <a:gd name="T29" fmla="*/ 34 h 60"/>
                <a:gd name="T30" fmla="*/ 15 w 43"/>
                <a:gd name="T31" fmla="*/ 12 h 60"/>
                <a:gd name="T32" fmla="*/ 38 w 43"/>
                <a:gd name="T33" fmla="*/ 11 h 60"/>
                <a:gd name="T34" fmla="*/ 47 w 43"/>
                <a:gd name="T35" fmla="*/ 12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60"/>
                <a:gd name="T56" fmla="*/ 43 w 43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60">
                  <a:moveTo>
                    <a:pt x="43" y="10"/>
                  </a:moveTo>
                  <a:lnTo>
                    <a:pt x="43" y="0"/>
                  </a:lnTo>
                  <a:lnTo>
                    <a:pt x="0" y="2"/>
                  </a:lnTo>
                  <a:lnTo>
                    <a:pt x="5" y="23"/>
                  </a:lnTo>
                  <a:lnTo>
                    <a:pt x="12" y="39"/>
                  </a:lnTo>
                  <a:lnTo>
                    <a:pt x="19" y="51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5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3" y="46"/>
                  </a:lnTo>
                  <a:lnTo>
                    <a:pt x="31" y="46"/>
                  </a:lnTo>
                  <a:lnTo>
                    <a:pt x="23" y="41"/>
                  </a:lnTo>
                  <a:lnTo>
                    <a:pt x="18" y="29"/>
                  </a:lnTo>
                  <a:lnTo>
                    <a:pt x="14" y="10"/>
                  </a:lnTo>
                  <a:lnTo>
                    <a:pt x="35" y="9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2" name="Freeform 43"/>
            <p:cNvSpPr>
              <a:spLocks/>
            </p:cNvSpPr>
            <p:nvPr/>
          </p:nvSpPr>
          <p:spPr bwMode="auto">
            <a:xfrm>
              <a:off x="4022" y="1799"/>
              <a:ext cx="247" cy="259"/>
            </a:xfrm>
            <a:custGeom>
              <a:avLst/>
              <a:gdLst>
                <a:gd name="T0" fmla="*/ 121 w 220"/>
                <a:gd name="T1" fmla="*/ 98 h 221"/>
                <a:gd name="T2" fmla="*/ 146 w 220"/>
                <a:gd name="T3" fmla="*/ 108 h 221"/>
                <a:gd name="T4" fmla="*/ 163 w 220"/>
                <a:gd name="T5" fmla="*/ 115 h 221"/>
                <a:gd name="T6" fmla="*/ 172 w 220"/>
                <a:gd name="T7" fmla="*/ 121 h 221"/>
                <a:gd name="T8" fmla="*/ 177 w 220"/>
                <a:gd name="T9" fmla="*/ 127 h 221"/>
                <a:gd name="T10" fmla="*/ 181 w 220"/>
                <a:gd name="T11" fmla="*/ 135 h 221"/>
                <a:gd name="T12" fmla="*/ 184 w 220"/>
                <a:gd name="T13" fmla="*/ 144 h 221"/>
                <a:gd name="T14" fmla="*/ 190 w 220"/>
                <a:gd name="T15" fmla="*/ 157 h 221"/>
                <a:gd name="T16" fmla="*/ 201 w 220"/>
                <a:gd name="T17" fmla="*/ 176 h 221"/>
                <a:gd name="T18" fmla="*/ 220 w 220"/>
                <a:gd name="T19" fmla="*/ 136 h 221"/>
                <a:gd name="T20" fmla="*/ 223 w 220"/>
                <a:gd name="T21" fmla="*/ 91 h 221"/>
                <a:gd name="T22" fmla="*/ 221 w 220"/>
                <a:gd name="T23" fmla="*/ 46 h 221"/>
                <a:gd name="T24" fmla="*/ 218 w 220"/>
                <a:gd name="T25" fmla="*/ 0 h 221"/>
                <a:gd name="T26" fmla="*/ 247 w 220"/>
                <a:gd name="T27" fmla="*/ 57 h 221"/>
                <a:gd name="T28" fmla="*/ 245 w 220"/>
                <a:gd name="T29" fmla="*/ 100 h 221"/>
                <a:gd name="T30" fmla="*/ 243 w 220"/>
                <a:gd name="T31" fmla="*/ 136 h 221"/>
                <a:gd name="T32" fmla="*/ 236 w 220"/>
                <a:gd name="T33" fmla="*/ 171 h 221"/>
                <a:gd name="T34" fmla="*/ 226 w 220"/>
                <a:gd name="T35" fmla="*/ 211 h 221"/>
                <a:gd name="T36" fmla="*/ 194 w 220"/>
                <a:gd name="T37" fmla="*/ 218 h 221"/>
                <a:gd name="T38" fmla="*/ 149 w 220"/>
                <a:gd name="T39" fmla="*/ 259 h 221"/>
                <a:gd name="T40" fmla="*/ 83 w 220"/>
                <a:gd name="T41" fmla="*/ 259 h 221"/>
                <a:gd name="T42" fmla="*/ 36 w 220"/>
                <a:gd name="T43" fmla="*/ 225 h 221"/>
                <a:gd name="T44" fmla="*/ 15 w 220"/>
                <a:gd name="T45" fmla="*/ 188 h 221"/>
                <a:gd name="T46" fmla="*/ 2 w 220"/>
                <a:gd name="T47" fmla="*/ 139 h 221"/>
                <a:gd name="T48" fmla="*/ 0 w 220"/>
                <a:gd name="T49" fmla="*/ 100 h 221"/>
                <a:gd name="T50" fmla="*/ 2 w 220"/>
                <a:gd name="T51" fmla="*/ 63 h 221"/>
                <a:gd name="T52" fmla="*/ 12 w 220"/>
                <a:gd name="T53" fmla="*/ 29 h 221"/>
                <a:gd name="T54" fmla="*/ 19 w 220"/>
                <a:gd name="T55" fmla="*/ 67 h 221"/>
                <a:gd name="T56" fmla="*/ 24 w 220"/>
                <a:gd name="T57" fmla="*/ 103 h 221"/>
                <a:gd name="T58" fmla="*/ 28 w 220"/>
                <a:gd name="T59" fmla="*/ 138 h 221"/>
                <a:gd name="T60" fmla="*/ 38 w 220"/>
                <a:gd name="T61" fmla="*/ 173 h 221"/>
                <a:gd name="T62" fmla="*/ 43 w 220"/>
                <a:gd name="T63" fmla="*/ 156 h 221"/>
                <a:gd name="T64" fmla="*/ 47 w 220"/>
                <a:gd name="T65" fmla="*/ 142 h 221"/>
                <a:gd name="T66" fmla="*/ 52 w 220"/>
                <a:gd name="T67" fmla="*/ 130 h 221"/>
                <a:gd name="T68" fmla="*/ 56 w 220"/>
                <a:gd name="T69" fmla="*/ 122 h 221"/>
                <a:gd name="T70" fmla="*/ 64 w 220"/>
                <a:gd name="T71" fmla="*/ 116 h 221"/>
                <a:gd name="T72" fmla="*/ 73 w 220"/>
                <a:gd name="T73" fmla="*/ 110 h 221"/>
                <a:gd name="T74" fmla="*/ 86 w 220"/>
                <a:gd name="T75" fmla="*/ 107 h 221"/>
                <a:gd name="T76" fmla="*/ 104 w 220"/>
                <a:gd name="T77" fmla="*/ 102 h 221"/>
                <a:gd name="T78" fmla="*/ 104 w 220"/>
                <a:gd name="T79" fmla="*/ 118 h 221"/>
                <a:gd name="T80" fmla="*/ 92 w 220"/>
                <a:gd name="T81" fmla="*/ 127 h 221"/>
                <a:gd name="T82" fmla="*/ 83 w 220"/>
                <a:gd name="T83" fmla="*/ 135 h 221"/>
                <a:gd name="T84" fmla="*/ 76 w 220"/>
                <a:gd name="T85" fmla="*/ 142 h 221"/>
                <a:gd name="T86" fmla="*/ 74 w 220"/>
                <a:gd name="T87" fmla="*/ 149 h 221"/>
                <a:gd name="T88" fmla="*/ 73 w 220"/>
                <a:gd name="T89" fmla="*/ 157 h 221"/>
                <a:gd name="T90" fmla="*/ 75 w 220"/>
                <a:gd name="T91" fmla="*/ 169 h 221"/>
                <a:gd name="T92" fmla="*/ 76 w 220"/>
                <a:gd name="T93" fmla="*/ 182 h 221"/>
                <a:gd name="T94" fmla="*/ 81 w 220"/>
                <a:gd name="T95" fmla="*/ 198 h 221"/>
                <a:gd name="T96" fmla="*/ 103 w 220"/>
                <a:gd name="T97" fmla="*/ 198 h 221"/>
                <a:gd name="T98" fmla="*/ 103 w 220"/>
                <a:gd name="T99" fmla="*/ 173 h 221"/>
                <a:gd name="T100" fmla="*/ 119 w 220"/>
                <a:gd name="T101" fmla="*/ 176 h 221"/>
                <a:gd name="T102" fmla="*/ 126 w 220"/>
                <a:gd name="T103" fmla="*/ 205 h 221"/>
                <a:gd name="T104" fmla="*/ 152 w 220"/>
                <a:gd name="T105" fmla="*/ 205 h 221"/>
                <a:gd name="T106" fmla="*/ 164 w 220"/>
                <a:gd name="T107" fmla="*/ 176 h 221"/>
                <a:gd name="T108" fmla="*/ 162 w 220"/>
                <a:gd name="T109" fmla="*/ 163 h 221"/>
                <a:gd name="T110" fmla="*/ 158 w 220"/>
                <a:gd name="T111" fmla="*/ 152 h 221"/>
                <a:gd name="T112" fmla="*/ 155 w 220"/>
                <a:gd name="T113" fmla="*/ 144 h 221"/>
                <a:gd name="T114" fmla="*/ 150 w 220"/>
                <a:gd name="T115" fmla="*/ 138 h 221"/>
                <a:gd name="T116" fmla="*/ 145 w 220"/>
                <a:gd name="T117" fmla="*/ 134 h 221"/>
                <a:gd name="T118" fmla="*/ 138 w 220"/>
                <a:gd name="T119" fmla="*/ 129 h 221"/>
                <a:gd name="T120" fmla="*/ 128 w 220"/>
                <a:gd name="T121" fmla="*/ 124 h 221"/>
                <a:gd name="T122" fmla="*/ 117 w 220"/>
                <a:gd name="T123" fmla="*/ 118 h 221"/>
                <a:gd name="T124" fmla="*/ 121 w 220"/>
                <a:gd name="T125" fmla="*/ 98 h 2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0"/>
                <a:gd name="T190" fmla="*/ 0 h 221"/>
                <a:gd name="T191" fmla="*/ 220 w 220"/>
                <a:gd name="T192" fmla="*/ 221 h 2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0" h="221">
                  <a:moveTo>
                    <a:pt x="108" y="84"/>
                  </a:moveTo>
                  <a:lnTo>
                    <a:pt x="130" y="92"/>
                  </a:lnTo>
                  <a:lnTo>
                    <a:pt x="145" y="98"/>
                  </a:lnTo>
                  <a:lnTo>
                    <a:pt x="153" y="103"/>
                  </a:lnTo>
                  <a:lnTo>
                    <a:pt x="158" y="108"/>
                  </a:lnTo>
                  <a:lnTo>
                    <a:pt x="161" y="115"/>
                  </a:lnTo>
                  <a:lnTo>
                    <a:pt x="164" y="123"/>
                  </a:lnTo>
                  <a:lnTo>
                    <a:pt x="169" y="134"/>
                  </a:lnTo>
                  <a:lnTo>
                    <a:pt x="179" y="150"/>
                  </a:lnTo>
                  <a:lnTo>
                    <a:pt x="196" y="116"/>
                  </a:lnTo>
                  <a:lnTo>
                    <a:pt x="199" y="78"/>
                  </a:lnTo>
                  <a:lnTo>
                    <a:pt x="197" y="39"/>
                  </a:lnTo>
                  <a:lnTo>
                    <a:pt x="194" y="0"/>
                  </a:lnTo>
                  <a:lnTo>
                    <a:pt x="220" y="49"/>
                  </a:lnTo>
                  <a:lnTo>
                    <a:pt x="218" y="85"/>
                  </a:lnTo>
                  <a:lnTo>
                    <a:pt x="216" y="116"/>
                  </a:lnTo>
                  <a:lnTo>
                    <a:pt x="210" y="146"/>
                  </a:lnTo>
                  <a:lnTo>
                    <a:pt x="201" y="180"/>
                  </a:lnTo>
                  <a:lnTo>
                    <a:pt x="173" y="186"/>
                  </a:lnTo>
                  <a:lnTo>
                    <a:pt x="133" y="221"/>
                  </a:lnTo>
                  <a:lnTo>
                    <a:pt x="74" y="221"/>
                  </a:lnTo>
                  <a:lnTo>
                    <a:pt x="32" y="192"/>
                  </a:lnTo>
                  <a:lnTo>
                    <a:pt x="13" y="160"/>
                  </a:lnTo>
                  <a:lnTo>
                    <a:pt x="2" y="119"/>
                  </a:lnTo>
                  <a:lnTo>
                    <a:pt x="0" y="85"/>
                  </a:lnTo>
                  <a:lnTo>
                    <a:pt x="2" y="54"/>
                  </a:lnTo>
                  <a:lnTo>
                    <a:pt x="11" y="25"/>
                  </a:lnTo>
                  <a:lnTo>
                    <a:pt x="17" y="57"/>
                  </a:lnTo>
                  <a:lnTo>
                    <a:pt x="21" y="88"/>
                  </a:lnTo>
                  <a:lnTo>
                    <a:pt x="25" y="118"/>
                  </a:lnTo>
                  <a:lnTo>
                    <a:pt x="34" y="148"/>
                  </a:lnTo>
                  <a:lnTo>
                    <a:pt x="38" y="133"/>
                  </a:lnTo>
                  <a:lnTo>
                    <a:pt x="42" y="121"/>
                  </a:lnTo>
                  <a:lnTo>
                    <a:pt x="46" y="111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5" y="94"/>
                  </a:lnTo>
                  <a:lnTo>
                    <a:pt x="77" y="91"/>
                  </a:lnTo>
                  <a:lnTo>
                    <a:pt x="93" y="87"/>
                  </a:lnTo>
                  <a:lnTo>
                    <a:pt x="93" y="101"/>
                  </a:lnTo>
                  <a:lnTo>
                    <a:pt x="82" y="108"/>
                  </a:lnTo>
                  <a:lnTo>
                    <a:pt x="74" y="115"/>
                  </a:lnTo>
                  <a:lnTo>
                    <a:pt x="68" y="121"/>
                  </a:lnTo>
                  <a:lnTo>
                    <a:pt x="66" y="127"/>
                  </a:lnTo>
                  <a:lnTo>
                    <a:pt x="65" y="134"/>
                  </a:lnTo>
                  <a:lnTo>
                    <a:pt x="67" y="144"/>
                  </a:lnTo>
                  <a:lnTo>
                    <a:pt x="68" y="155"/>
                  </a:lnTo>
                  <a:lnTo>
                    <a:pt x="72" y="169"/>
                  </a:lnTo>
                  <a:lnTo>
                    <a:pt x="92" y="169"/>
                  </a:lnTo>
                  <a:lnTo>
                    <a:pt x="92" y="148"/>
                  </a:lnTo>
                  <a:lnTo>
                    <a:pt x="106" y="150"/>
                  </a:lnTo>
                  <a:lnTo>
                    <a:pt x="112" y="175"/>
                  </a:lnTo>
                  <a:lnTo>
                    <a:pt x="135" y="175"/>
                  </a:lnTo>
                  <a:lnTo>
                    <a:pt x="146" y="150"/>
                  </a:lnTo>
                  <a:lnTo>
                    <a:pt x="144" y="139"/>
                  </a:lnTo>
                  <a:lnTo>
                    <a:pt x="141" y="130"/>
                  </a:lnTo>
                  <a:lnTo>
                    <a:pt x="138" y="123"/>
                  </a:lnTo>
                  <a:lnTo>
                    <a:pt x="134" y="118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4" y="106"/>
                  </a:lnTo>
                  <a:lnTo>
                    <a:pt x="104" y="101"/>
                  </a:lnTo>
                  <a:lnTo>
                    <a:pt x="108" y="8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3" name="Freeform 44"/>
            <p:cNvSpPr>
              <a:spLocks/>
            </p:cNvSpPr>
            <p:nvPr/>
          </p:nvSpPr>
          <p:spPr bwMode="auto">
            <a:xfrm>
              <a:off x="4260" y="2925"/>
              <a:ext cx="133" cy="185"/>
            </a:xfrm>
            <a:custGeom>
              <a:avLst/>
              <a:gdLst>
                <a:gd name="T0" fmla="*/ 133 w 119"/>
                <a:gd name="T1" fmla="*/ 108 h 156"/>
                <a:gd name="T2" fmla="*/ 116 w 119"/>
                <a:gd name="T3" fmla="*/ 157 h 156"/>
                <a:gd name="T4" fmla="*/ 68 w 119"/>
                <a:gd name="T5" fmla="*/ 185 h 156"/>
                <a:gd name="T6" fmla="*/ 0 w 119"/>
                <a:gd name="T7" fmla="*/ 72 h 156"/>
                <a:gd name="T8" fmla="*/ 31 w 119"/>
                <a:gd name="T9" fmla="*/ 40 h 156"/>
                <a:gd name="T10" fmla="*/ 53 w 119"/>
                <a:gd name="T11" fmla="*/ 0 h 156"/>
                <a:gd name="T12" fmla="*/ 133 w 119"/>
                <a:gd name="T13" fmla="*/ 108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156"/>
                <a:gd name="T23" fmla="*/ 119 w 119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156">
                  <a:moveTo>
                    <a:pt x="119" y="91"/>
                  </a:moveTo>
                  <a:lnTo>
                    <a:pt x="104" y="132"/>
                  </a:lnTo>
                  <a:lnTo>
                    <a:pt x="61" y="156"/>
                  </a:lnTo>
                  <a:lnTo>
                    <a:pt x="0" y="61"/>
                  </a:lnTo>
                  <a:lnTo>
                    <a:pt x="28" y="34"/>
                  </a:lnTo>
                  <a:lnTo>
                    <a:pt x="47" y="0"/>
                  </a:lnTo>
                  <a:lnTo>
                    <a:pt x="119" y="91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4" name="Freeform 45"/>
            <p:cNvSpPr>
              <a:spLocks/>
            </p:cNvSpPr>
            <p:nvPr/>
          </p:nvSpPr>
          <p:spPr bwMode="auto">
            <a:xfrm>
              <a:off x="3235" y="1631"/>
              <a:ext cx="32" cy="91"/>
            </a:xfrm>
            <a:custGeom>
              <a:avLst/>
              <a:gdLst>
                <a:gd name="T0" fmla="*/ 32 w 28"/>
                <a:gd name="T1" fmla="*/ 76 h 77"/>
                <a:gd name="T2" fmla="*/ 17 w 28"/>
                <a:gd name="T3" fmla="*/ 0 h 77"/>
                <a:gd name="T4" fmla="*/ 0 w 28"/>
                <a:gd name="T5" fmla="*/ 6 h 77"/>
                <a:gd name="T6" fmla="*/ 6 w 28"/>
                <a:gd name="T7" fmla="*/ 73 h 77"/>
                <a:gd name="T8" fmla="*/ 29 w 28"/>
                <a:gd name="T9" fmla="*/ 91 h 77"/>
                <a:gd name="T10" fmla="*/ 32 w 28"/>
                <a:gd name="T11" fmla="*/ 76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77"/>
                <a:gd name="T20" fmla="*/ 28 w 28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77">
                  <a:moveTo>
                    <a:pt x="28" y="64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5" y="62"/>
                  </a:lnTo>
                  <a:lnTo>
                    <a:pt x="25" y="77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D8C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5" name="Freeform 46"/>
            <p:cNvSpPr>
              <a:spLocks/>
            </p:cNvSpPr>
            <p:nvPr/>
          </p:nvSpPr>
          <p:spPr bwMode="auto">
            <a:xfrm>
              <a:off x="4107" y="1997"/>
              <a:ext cx="496" cy="998"/>
            </a:xfrm>
            <a:custGeom>
              <a:avLst/>
              <a:gdLst>
                <a:gd name="T0" fmla="*/ 238 w 440"/>
                <a:gd name="T1" fmla="*/ 37 h 857"/>
                <a:gd name="T2" fmla="*/ 318 w 440"/>
                <a:gd name="T3" fmla="*/ 86 h 857"/>
                <a:gd name="T4" fmla="*/ 372 w 440"/>
                <a:gd name="T5" fmla="*/ 123 h 857"/>
                <a:gd name="T6" fmla="*/ 407 w 440"/>
                <a:gd name="T7" fmla="*/ 168 h 857"/>
                <a:gd name="T8" fmla="*/ 434 w 440"/>
                <a:gd name="T9" fmla="*/ 234 h 857"/>
                <a:gd name="T10" fmla="*/ 479 w 440"/>
                <a:gd name="T11" fmla="*/ 473 h 857"/>
                <a:gd name="T12" fmla="*/ 496 w 440"/>
                <a:gd name="T13" fmla="*/ 642 h 857"/>
                <a:gd name="T14" fmla="*/ 434 w 440"/>
                <a:gd name="T15" fmla="*/ 885 h 857"/>
                <a:gd name="T16" fmla="*/ 390 w 440"/>
                <a:gd name="T17" fmla="*/ 998 h 857"/>
                <a:gd name="T18" fmla="*/ 309 w 440"/>
                <a:gd name="T19" fmla="*/ 958 h 857"/>
                <a:gd name="T20" fmla="*/ 347 w 440"/>
                <a:gd name="T21" fmla="*/ 936 h 857"/>
                <a:gd name="T22" fmla="*/ 390 w 440"/>
                <a:gd name="T23" fmla="*/ 857 h 857"/>
                <a:gd name="T24" fmla="*/ 369 w 440"/>
                <a:gd name="T25" fmla="*/ 772 h 857"/>
                <a:gd name="T26" fmla="*/ 446 w 440"/>
                <a:gd name="T27" fmla="*/ 706 h 857"/>
                <a:gd name="T28" fmla="*/ 422 w 440"/>
                <a:gd name="T29" fmla="*/ 593 h 857"/>
                <a:gd name="T30" fmla="*/ 379 w 440"/>
                <a:gd name="T31" fmla="*/ 575 h 857"/>
                <a:gd name="T32" fmla="*/ 422 w 440"/>
                <a:gd name="T33" fmla="*/ 458 h 857"/>
                <a:gd name="T34" fmla="*/ 374 w 440"/>
                <a:gd name="T35" fmla="*/ 361 h 857"/>
                <a:gd name="T36" fmla="*/ 358 w 440"/>
                <a:gd name="T37" fmla="*/ 344 h 857"/>
                <a:gd name="T38" fmla="*/ 342 w 440"/>
                <a:gd name="T39" fmla="*/ 331 h 857"/>
                <a:gd name="T40" fmla="*/ 327 w 440"/>
                <a:gd name="T41" fmla="*/ 319 h 857"/>
                <a:gd name="T42" fmla="*/ 325 w 440"/>
                <a:gd name="T43" fmla="*/ 299 h 857"/>
                <a:gd name="T44" fmla="*/ 309 w 440"/>
                <a:gd name="T45" fmla="*/ 206 h 857"/>
                <a:gd name="T46" fmla="*/ 245 w 440"/>
                <a:gd name="T47" fmla="*/ 452 h 857"/>
                <a:gd name="T48" fmla="*/ 189 w 440"/>
                <a:gd name="T49" fmla="*/ 473 h 857"/>
                <a:gd name="T50" fmla="*/ 245 w 440"/>
                <a:gd name="T51" fmla="*/ 569 h 857"/>
                <a:gd name="T52" fmla="*/ 211 w 440"/>
                <a:gd name="T53" fmla="*/ 609 h 857"/>
                <a:gd name="T54" fmla="*/ 232 w 440"/>
                <a:gd name="T55" fmla="*/ 699 h 857"/>
                <a:gd name="T56" fmla="*/ 211 w 440"/>
                <a:gd name="T57" fmla="*/ 817 h 857"/>
                <a:gd name="T58" fmla="*/ 130 w 440"/>
                <a:gd name="T59" fmla="*/ 677 h 857"/>
                <a:gd name="T60" fmla="*/ 130 w 440"/>
                <a:gd name="T61" fmla="*/ 396 h 857"/>
                <a:gd name="T62" fmla="*/ 98 w 440"/>
                <a:gd name="T63" fmla="*/ 603 h 857"/>
                <a:gd name="T64" fmla="*/ 0 w 440"/>
                <a:gd name="T65" fmla="*/ 688 h 857"/>
                <a:gd name="T66" fmla="*/ 76 w 440"/>
                <a:gd name="T67" fmla="*/ 296 h 857"/>
                <a:gd name="T68" fmla="*/ 83 w 440"/>
                <a:gd name="T69" fmla="*/ 206 h 857"/>
                <a:gd name="T70" fmla="*/ 104 w 440"/>
                <a:gd name="T71" fmla="*/ 139 h 857"/>
                <a:gd name="T72" fmla="*/ 139 w 440"/>
                <a:gd name="T73" fmla="*/ 75 h 857"/>
                <a:gd name="T74" fmla="*/ 187 w 440"/>
                <a:gd name="T75" fmla="*/ 0 h 8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0"/>
                <a:gd name="T115" fmla="*/ 0 h 857"/>
                <a:gd name="T116" fmla="*/ 440 w 440"/>
                <a:gd name="T117" fmla="*/ 857 h 8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0" h="857">
                  <a:moveTo>
                    <a:pt x="166" y="0"/>
                  </a:moveTo>
                  <a:lnTo>
                    <a:pt x="211" y="32"/>
                  </a:lnTo>
                  <a:lnTo>
                    <a:pt x="250" y="55"/>
                  </a:lnTo>
                  <a:lnTo>
                    <a:pt x="282" y="74"/>
                  </a:lnTo>
                  <a:lnTo>
                    <a:pt x="309" y="90"/>
                  </a:lnTo>
                  <a:lnTo>
                    <a:pt x="330" y="106"/>
                  </a:lnTo>
                  <a:lnTo>
                    <a:pt x="347" y="123"/>
                  </a:lnTo>
                  <a:lnTo>
                    <a:pt x="361" y="144"/>
                  </a:lnTo>
                  <a:lnTo>
                    <a:pt x="373" y="169"/>
                  </a:lnTo>
                  <a:lnTo>
                    <a:pt x="385" y="201"/>
                  </a:lnTo>
                  <a:lnTo>
                    <a:pt x="416" y="310"/>
                  </a:lnTo>
                  <a:lnTo>
                    <a:pt x="425" y="406"/>
                  </a:lnTo>
                  <a:lnTo>
                    <a:pt x="440" y="503"/>
                  </a:lnTo>
                  <a:lnTo>
                    <a:pt x="440" y="551"/>
                  </a:lnTo>
                  <a:lnTo>
                    <a:pt x="416" y="668"/>
                  </a:lnTo>
                  <a:lnTo>
                    <a:pt x="385" y="760"/>
                  </a:lnTo>
                  <a:lnTo>
                    <a:pt x="385" y="808"/>
                  </a:lnTo>
                  <a:lnTo>
                    <a:pt x="346" y="857"/>
                  </a:lnTo>
                  <a:lnTo>
                    <a:pt x="308" y="857"/>
                  </a:lnTo>
                  <a:lnTo>
                    <a:pt x="274" y="823"/>
                  </a:lnTo>
                  <a:lnTo>
                    <a:pt x="264" y="789"/>
                  </a:lnTo>
                  <a:lnTo>
                    <a:pt x="308" y="804"/>
                  </a:lnTo>
                  <a:lnTo>
                    <a:pt x="346" y="775"/>
                  </a:lnTo>
                  <a:lnTo>
                    <a:pt x="346" y="736"/>
                  </a:lnTo>
                  <a:lnTo>
                    <a:pt x="327" y="692"/>
                  </a:lnTo>
                  <a:lnTo>
                    <a:pt x="327" y="663"/>
                  </a:lnTo>
                  <a:lnTo>
                    <a:pt x="370" y="659"/>
                  </a:lnTo>
                  <a:lnTo>
                    <a:pt x="396" y="606"/>
                  </a:lnTo>
                  <a:lnTo>
                    <a:pt x="396" y="494"/>
                  </a:lnTo>
                  <a:lnTo>
                    <a:pt x="374" y="509"/>
                  </a:lnTo>
                  <a:lnTo>
                    <a:pt x="336" y="538"/>
                  </a:lnTo>
                  <a:lnTo>
                    <a:pt x="336" y="494"/>
                  </a:lnTo>
                  <a:lnTo>
                    <a:pt x="374" y="461"/>
                  </a:lnTo>
                  <a:lnTo>
                    <a:pt x="374" y="393"/>
                  </a:lnTo>
                  <a:lnTo>
                    <a:pt x="374" y="300"/>
                  </a:lnTo>
                  <a:lnTo>
                    <a:pt x="332" y="310"/>
                  </a:lnTo>
                  <a:lnTo>
                    <a:pt x="325" y="300"/>
                  </a:lnTo>
                  <a:lnTo>
                    <a:pt x="318" y="295"/>
                  </a:lnTo>
                  <a:lnTo>
                    <a:pt x="310" y="289"/>
                  </a:lnTo>
                  <a:lnTo>
                    <a:pt x="303" y="284"/>
                  </a:lnTo>
                  <a:lnTo>
                    <a:pt x="296" y="280"/>
                  </a:lnTo>
                  <a:lnTo>
                    <a:pt x="290" y="274"/>
                  </a:lnTo>
                  <a:lnTo>
                    <a:pt x="288" y="266"/>
                  </a:lnTo>
                  <a:lnTo>
                    <a:pt x="288" y="257"/>
                  </a:lnTo>
                  <a:lnTo>
                    <a:pt x="305" y="139"/>
                  </a:lnTo>
                  <a:lnTo>
                    <a:pt x="274" y="177"/>
                  </a:lnTo>
                  <a:lnTo>
                    <a:pt x="217" y="320"/>
                  </a:lnTo>
                  <a:lnTo>
                    <a:pt x="217" y="388"/>
                  </a:lnTo>
                  <a:lnTo>
                    <a:pt x="178" y="368"/>
                  </a:lnTo>
                  <a:lnTo>
                    <a:pt x="168" y="406"/>
                  </a:lnTo>
                  <a:lnTo>
                    <a:pt x="192" y="431"/>
                  </a:lnTo>
                  <a:lnTo>
                    <a:pt x="217" y="489"/>
                  </a:lnTo>
                  <a:lnTo>
                    <a:pt x="217" y="547"/>
                  </a:lnTo>
                  <a:lnTo>
                    <a:pt x="187" y="523"/>
                  </a:lnTo>
                  <a:lnTo>
                    <a:pt x="187" y="562"/>
                  </a:lnTo>
                  <a:lnTo>
                    <a:pt x="206" y="600"/>
                  </a:lnTo>
                  <a:lnTo>
                    <a:pt x="206" y="659"/>
                  </a:lnTo>
                  <a:lnTo>
                    <a:pt x="187" y="702"/>
                  </a:lnTo>
                  <a:lnTo>
                    <a:pt x="135" y="654"/>
                  </a:lnTo>
                  <a:lnTo>
                    <a:pt x="115" y="581"/>
                  </a:lnTo>
                  <a:lnTo>
                    <a:pt x="115" y="417"/>
                  </a:lnTo>
                  <a:lnTo>
                    <a:pt x="115" y="340"/>
                  </a:lnTo>
                  <a:lnTo>
                    <a:pt x="87" y="397"/>
                  </a:lnTo>
                  <a:lnTo>
                    <a:pt x="87" y="518"/>
                  </a:lnTo>
                  <a:lnTo>
                    <a:pt x="34" y="606"/>
                  </a:lnTo>
                  <a:lnTo>
                    <a:pt x="0" y="591"/>
                  </a:lnTo>
                  <a:lnTo>
                    <a:pt x="0" y="489"/>
                  </a:lnTo>
                  <a:lnTo>
                    <a:pt x="67" y="254"/>
                  </a:lnTo>
                  <a:lnTo>
                    <a:pt x="68" y="213"/>
                  </a:lnTo>
                  <a:lnTo>
                    <a:pt x="74" y="177"/>
                  </a:lnTo>
                  <a:lnTo>
                    <a:pt x="81" y="146"/>
                  </a:lnTo>
                  <a:lnTo>
                    <a:pt x="92" y="119"/>
                  </a:lnTo>
                  <a:lnTo>
                    <a:pt x="106" y="92"/>
                  </a:lnTo>
                  <a:lnTo>
                    <a:pt x="123" y="64"/>
                  </a:lnTo>
                  <a:lnTo>
                    <a:pt x="143" y="3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6" name="Freeform 47"/>
            <p:cNvSpPr>
              <a:spLocks/>
            </p:cNvSpPr>
            <p:nvPr/>
          </p:nvSpPr>
          <p:spPr bwMode="auto">
            <a:xfrm>
              <a:off x="3943" y="2142"/>
              <a:ext cx="367" cy="730"/>
            </a:xfrm>
            <a:custGeom>
              <a:avLst/>
              <a:gdLst>
                <a:gd name="T0" fmla="*/ 205 w 326"/>
                <a:gd name="T1" fmla="*/ 134 h 627"/>
                <a:gd name="T2" fmla="*/ 125 w 326"/>
                <a:gd name="T3" fmla="*/ 375 h 627"/>
                <a:gd name="T4" fmla="*/ 80 w 326"/>
                <a:gd name="T5" fmla="*/ 469 h 627"/>
                <a:gd name="T6" fmla="*/ 10 w 326"/>
                <a:gd name="T7" fmla="*/ 589 h 627"/>
                <a:gd name="T8" fmla="*/ 0 w 326"/>
                <a:gd name="T9" fmla="*/ 679 h 627"/>
                <a:gd name="T10" fmla="*/ 33 w 326"/>
                <a:gd name="T11" fmla="*/ 713 h 627"/>
                <a:gd name="T12" fmla="*/ 86 w 326"/>
                <a:gd name="T13" fmla="*/ 713 h 627"/>
                <a:gd name="T14" fmla="*/ 156 w 326"/>
                <a:gd name="T15" fmla="*/ 717 h 627"/>
                <a:gd name="T16" fmla="*/ 259 w 326"/>
                <a:gd name="T17" fmla="*/ 707 h 627"/>
                <a:gd name="T18" fmla="*/ 367 w 326"/>
                <a:gd name="T19" fmla="*/ 730 h 627"/>
                <a:gd name="T20" fmla="*/ 357 w 326"/>
                <a:gd name="T21" fmla="*/ 685 h 627"/>
                <a:gd name="T22" fmla="*/ 185 w 326"/>
                <a:gd name="T23" fmla="*/ 679 h 627"/>
                <a:gd name="T24" fmla="*/ 114 w 326"/>
                <a:gd name="T25" fmla="*/ 605 h 627"/>
                <a:gd name="T26" fmla="*/ 151 w 326"/>
                <a:gd name="T27" fmla="*/ 465 h 627"/>
                <a:gd name="T28" fmla="*/ 232 w 326"/>
                <a:gd name="T29" fmla="*/ 200 h 627"/>
                <a:gd name="T30" fmla="*/ 270 w 326"/>
                <a:gd name="T31" fmla="*/ 0 h 627"/>
                <a:gd name="T32" fmla="*/ 205 w 326"/>
                <a:gd name="T33" fmla="*/ 134 h 6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6"/>
                <a:gd name="T52" fmla="*/ 0 h 627"/>
                <a:gd name="T53" fmla="*/ 326 w 326"/>
                <a:gd name="T54" fmla="*/ 627 h 6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6" h="627">
                  <a:moveTo>
                    <a:pt x="182" y="115"/>
                  </a:moveTo>
                  <a:lnTo>
                    <a:pt x="111" y="322"/>
                  </a:lnTo>
                  <a:lnTo>
                    <a:pt x="71" y="403"/>
                  </a:lnTo>
                  <a:lnTo>
                    <a:pt x="9" y="506"/>
                  </a:lnTo>
                  <a:lnTo>
                    <a:pt x="0" y="583"/>
                  </a:lnTo>
                  <a:lnTo>
                    <a:pt x="29" y="612"/>
                  </a:lnTo>
                  <a:lnTo>
                    <a:pt x="76" y="612"/>
                  </a:lnTo>
                  <a:lnTo>
                    <a:pt x="139" y="616"/>
                  </a:lnTo>
                  <a:lnTo>
                    <a:pt x="230" y="607"/>
                  </a:lnTo>
                  <a:lnTo>
                    <a:pt x="326" y="627"/>
                  </a:lnTo>
                  <a:lnTo>
                    <a:pt x="317" y="588"/>
                  </a:lnTo>
                  <a:lnTo>
                    <a:pt x="164" y="583"/>
                  </a:lnTo>
                  <a:lnTo>
                    <a:pt x="101" y="520"/>
                  </a:lnTo>
                  <a:lnTo>
                    <a:pt x="134" y="399"/>
                  </a:lnTo>
                  <a:lnTo>
                    <a:pt x="206" y="172"/>
                  </a:lnTo>
                  <a:lnTo>
                    <a:pt x="240" y="0"/>
                  </a:lnTo>
                  <a:lnTo>
                    <a:pt x="182" y="115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37" name="Freeform 48"/>
            <p:cNvSpPr>
              <a:spLocks/>
            </p:cNvSpPr>
            <p:nvPr/>
          </p:nvSpPr>
          <p:spPr bwMode="auto">
            <a:xfrm>
              <a:off x="4353" y="3033"/>
              <a:ext cx="83" cy="170"/>
            </a:xfrm>
            <a:custGeom>
              <a:avLst/>
              <a:gdLst>
                <a:gd name="T0" fmla="*/ 61 w 74"/>
                <a:gd name="T1" fmla="*/ 0 h 146"/>
                <a:gd name="T2" fmla="*/ 83 w 74"/>
                <a:gd name="T3" fmla="*/ 76 h 146"/>
                <a:gd name="T4" fmla="*/ 83 w 74"/>
                <a:gd name="T5" fmla="*/ 170 h 146"/>
                <a:gd name="T6" fmla="*/ 0 w 74"/>
                <a:gd name="T7" fmla="*/ 170 h 146"/>
                <a:gd name="T8" fmla="*/ 0 w 74"/>
                <a:gd name="T9" fmla="*/ 92 h 146"/>
                <a:gd name="T10" fmla="*/ 45 w 74"/>
                <a:gd name="T11" fmla="*/ 52 h 146"/>
                <a:gd name="T12" fmla="*/ 61 w 74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46"/>
                <a:gd name="T23" fmla="*/ 74 w 74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46">
                  <a:moveTo>
                    <a:pt x="54" y="0"/>
                  </a:moveTo>
                  <a:lnTo>
                    <a:pt x="74" y="65"/>
                  </a:lnTo>
                  <a:lnTo>
                    <a:pt x="74" y="146"/>
                  </a:lnTo>
                  <a:lnTo>
                    <a:pt x="0" y="146"/>
                  </a:lnTo>
                  <a:lnTo>
                    <a:pt x="0" y="79"/>
                  </a:lnTo>
                  <a:lnTo>
                    <a:pt x="40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102" name="AutoShape 49"/>
          <p:cNvSpPr>
            <a:spLocks noChangeArrowheads="1"/>
          </p:cNvSpPr>
          <p:nvPr/>
        </p:nvSpPr>
        <p:spPr bwMode="auto">
          <a:xfrm>
            <a:off x="6183313" y="1295400"/>
            <a:ext cx="2479675" cy="2841625"/>
          </a:xfrm>
          <a:prstGeom prst="wedgeEllipseCallout">
            <a:avLst>
              <a:gd name="adj1" fmla="val -23690"/>
              <a:gd name="adj2" fmla="val 52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/>
            <a:r>
              <a:rPr lang="ko-KR" altLang="en-US" sz="1400"/>
              <a:t>프로그램을 작성하기에 앞서서 중요한 개념들을 살펴봅니다</a:t>
            </a:r>
            <a:r>
              <a:rPr lang="en-US" altLang="ko-KR" sz="1400"/>
              <a:t>.. </a:t>
            </a:r>
          </a:p>
        </p:txBody>
      </p:sp>
      <p:sp>
        <p:nvSpPr>
          <p:cNvPr id="4103" name="Rectangle 50"/>
          <p:cNvSpPr>
            <a:spLocks noChangeArrowheads="1"/>
          </p:cNvSpPr>
          <p:nvPr/>
        </p:nvSpPr>
        <p:spPr bwMode="auto">
          <a:xfrm>
            <a:off x="0" y="2841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endParaRPr lang="ko-KR" altLang="en-US"/>
          </a:p>
        </p:txBody>
      </p:sp>
      <p:cxnSp>
        <p:nvCxnSpPr>
          <p:cNvPr id="4104" name="직선 연결선 103"/>
          <p:cNvCxnSpPr>
            <a:cxnSpLocks noChangeShapeType="1"/>
            <a:endCxn id="4134" idx="4"/>
          </p:cNvCxnSpPr>
          <p:nvPr/>
        </p:nvCxnSpPr>
        <p:spPr bwMode="auto">
          <a:xfrm>
            <a:off x="3248025" y="2486025"/>
            <a:ext cx="2563813" cy="18049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6905B3-77E5-4746-9CBC-AA957F8F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E426569-C823-4090-A69B-D5CA293B41B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707236"/>
            <a:ext cx="8153400" cy="1520599"/>
          </a:xfrm>
        </p:spPr>
      </p:pic>
      <p:pic>
        <p:nvPicPr>
          <p:cNvPr id="6" name="Picture 4" descr="MC900434929[1]">
            <a:extLst>
              <a:ext uri="{FF2B5EF4-FFF2-40B4-BE49-F238E27FC236}">
                <a16:creationId xmlns:a16="http://schemas.microsoft.com/office/drawing/2014/main" id="{2212475E-D971-48D0-8695-743691598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5909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576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알고리즘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46138" y="1682751"/>
            <a:ext cx="79835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r>
              <a:rPr lang="en-US" altLang="ko-KR" sz="2000" b="1" dirty="0">
                <a:solidFill>
                  <a:srgbClr val="FF3300"/>
                </a:solidFill>
                <a:latin typeface="새굴림" pitchFamily="18" charset="-127"/>
                <a:ea typeface="새굴림" pitchFamily="18" charset="-127"/>
              </a:rPr>
              <a:t>Q) </a:t>
            </a:r>
            <a:r>
              <a:rPr lang="ko-KR" altLang="en-US" sz="2000" b="1" dirty="0">
                <a:solidFill>
                  <a:srgbClr val="FF3300"/>
                </a:solidFill>
                <a:latin typeface="새굴림" pitchFamily="18" charset="-127"/>
                <a:ea typeface="새굴림" pitchFamily="18" charset="-127"/>
              </a:rPr>
              <a:t>오븐의 사용법만 배우고 음식 재료만 있으면 누구나 요리가 가능한가</a:t>
            </a:r>
            <a:r>
              <a:rPr lang="en-US" altLang="ko-KR" sz="2000" b="1" dirty="0">
                <a:solidFill>
                  <a:srgbClr val="FF3300"/>
                </a:solidFill>
                <a:latin typeface="새굴림" pitchFamily="18" charset="-127"/>
                <a:ea typeface="새굴림" pitchFamily="18" charset="-127"/>
              </a:rPr>
              <a:t>?</a:t>
            </a:r>
          </a:p>
        </p:txBody>
      </p:sp>
      <p:sp>
        <p:nvSpPr>
          <p:cNvPr id="416772" name="Text Box 4"/>
          <p:cNvSpPr txBox="1">
            <a:spLocks noChangeArrowheads="1"/>
          </p:cNvSpPr>
          <p:nvPr/>
        </p:nvSpPr>
        <p:spPr bwMode="auto">
          <a:xfrm>
            <a:off x="846138" y="2419073"/>
            <a:ext cx="399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r>
              <a:rPr lang="en-US" altLang="ko-KR" sz="2000" b="1" dirty="0">
                <a:latin typeface="새굴림" pitchFamily="18" charset="-127"/>
                <a:ea typeface="새굴림" pitchFamily="18" charset="-127"/>
              </a:rPr>
              <a:t>A) </a:t>
            </a:r>
            <a:r>
              <a:rPr lang="ko-KR" altLang="en-US" sz="2000" b="1" dirty="0">
                <a:latin typeface="새굴림" pitchFamily="18" charset="-127"/>
                <a:ea typeface="새굴림" pitchFamily="18" charset="-127"/>
              </a:rPr>
              <a:t>요리법을 알아야 한다</a:t>
            </a:r>
            <a:r>
              <a:rPr lang="en-US" altLang="ko-KR" sz="2000" b="1" dirty="0">
                <a:latin typeface="새굴림" pitchFamily="18" charset="-127"/>
                <a:ea typeface="새굴림" pitchFamily="18" charset="-127"/>
              </a:rPr>
              <a:t>. 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903801"/>
            <a:ext cx="6610350" cy="329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알고리즘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문제를 풀기 위하여 컴퓨터가 수행하여야 할 단계적인 절차를 알고리즘</a:t>
            </a:r>
            <a:r>
              <a:rPr lang="en-US" altLang="ko-KR" dirty="0"/>
              <a:t>(algorithm)</a:t>
            </a:r>
            <a:r>
              <a:rPr lang="ko-KR" altLang="en-US" dirty="0"/>
              <a:t>이라고 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) </a:t>
            </a:r>
            <a:r>
              <a:rPr lang="ko-KR" altLang="en-US" dirty="0" err="1"/>
              <a:t>전화번호부에서</a:t>
            </a:r>
            <a:r>
              <a:rPr lang="ko-KR" altLang="en-US" dirty="0"/>
              <a:t> 친구인 “</a:t>
            </a:r>
            <a:r>
              <a:rPr lang="ko-KR" altLang="en-US" dirty="0" err="1"/>
              <a:t>박철수</a:t>
            </a:r>
            <a:r>
              <a:rPr lang="ko-KR" altLang="en-US" dirty="0"/>
              <a:t>”의 전화번호를 찾는 문제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82" y="2990850"/>
            <a:ext cx="28860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056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빵을 만드는 알고리즘</a:t>
            </a:r>
          </a:p>
        </p:txBody>
      </p:sp>
      <p:sp>
        <p:nvSpPr>
          <p:cNvPr id="26628" name="Rectangle 18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endParaRPr lang="ko-KR" altLang="en-US"/>
          </a:p>
        </p:txBody>
      </p:sp>
      <p:sp>
        <p:nvSpPr>
          <p:cNvPr id="26629" name="_x73705184"/>
          <p:cNvSpPr>
            <a:spLocks noChangeArrowheads="1"/>
          </p:cNvSpPr>
          <p:nvPr/>
        </p:nvSpPr>
        <p:spPr bwMode="auto">
          <a:xfrm>
            <a:off x="1192213" y="1963738"/>
            <a:ext cx="6064250" cy="1419225"/>
          </a:xfrm>
          <a:prstGeom prst="rect">
            <a:avLst/>
          </a:prstGeom>
          <a:solidFill>
            <a:srgbClr val="FFFFCC"/>
          </a:solidFill>
          <a:ln w="4191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just" eaLnBrk="1" hangingPunct="1"/>
            <a:r>
              <a:rPr lang="ko-KR" altLang="en-US" sz="1600">
                <a:solidFill>
                  <a:srgbClr val="000000"/>
                </a:solidFill>
              </a:rPr>
              <a:t>① 빈 그릇을 준비한다</a:t>
            </a:r>
            <a:r>
              <a:rPr lang="en-US" altLang="ko-KR" sz="1600">
                <a:solidFill>
                  <a:srgbClr val="000000"/>
                </a:solidFill>
              </a:rPr>
              <a:t>. </a:t>
            </a:r>
            <a:endParaRPr lang="en-US" altLang="ko-KR" sz="1600"/>
          </a:p>
          <a:p>
            <a:pPr algn="just"/>
            <a:r>
              <a:rPr lang="en-US" altLang="ko-KR" sz="1600">
                <a:solidFill>
                  <a:srgbClr val="000000"/>
                </a:solidFill>
              </a:rPr>
              <a:t>② </a:t>
            </a:r>
            <a:r>
              <a:rPr lang="ko-KR" altLang="en-US" sz="1600">
                <a:solidFill>
                  <a:srgbClr val="000000"/>
                </a:solidFill>
              </a:rPr>
              <a:t>이스트를 밀가루</a:t>
            </a:r>
            <a:r>
              <a:rPr lang="en-US" altLang="ko-KR" sz="1600">
                <a:solidFill>
                  <a:srgbClr val="000000"/>
                </a:solidFill>
              </a:rPr>
              <a:t>, </a:t>
            </a:r>
            <a:r>
              <a:rPr lang="ko-KR" altLang="en-US" sz="1600">
                <a:solidFill>
                  <a:srgbClr val="000000"/>
                </a:solidFill>
              </a:rPr>
              <a:t>우유에 넣고 저어준다</a:t>
            </a:r>
            <a:r>
              <a:rPr lang="en-US" altLang="ko-KR" sz="1600">
                <a:solidFill>
                  <a:srgbClr val="000000"/>
                </a:solidFill>
              </a:rPr>
              <a:t>. </a:t>
            </a:r>
            <a:endParaRPr lang="en-US" altLang="ko-KR" sz="1600"/>
          </a:p>
          <a:p>
            <a:pPr algn="just"/>
            <a:r>
              <a:rPr lang="en-US" altLang="ko-KR" sz="1600">
                <a:solidFill>
                  <a:srgbClr val="000000"/>
                </a:solidFill>
              </a:rPr>
              <a:t>③ </a:t>
            </a:r>
            <a:r>
              <a:rPr lang="ko-KR" altLang="en-US" sz="1600">
                <a:solidFill>
                  <a:srgbClr val="000000"/>
                </a:solidFill>
              </a:rPr>
              <a:t>버터</a:t>
            </a:r>
            <a:r>
              <a:rPr lang="en-US" altLang="ko-KR" sz="1600">
                <a:solidFill>
                  <a:srgbClr val="000000"/>
                </a:solidFill>
              </a:rPr>
              <a:t>, </a:t>
            </a:r>
            <a:r>
              <a:rPr lang="ko-KR" altLang="en-US" sz="1600">
                <a:solidFill>
                  <a:srgbClr val="000000"/>
                </a:solidFill>
              </a:rPr>
              <a:t>설탕</a:t>
            </a:r>
            <a:r>
              <a:rPr lang="en-US" altLang="ko-KR" sz="1600">
                <a:solidFill>
                  <a:srgbClr val="000000"/>
                </a:solidFill>
              </a:rPr>
              <a:t>, </a:t>
            </a:r>
            <a:r>
              <a:rPr lang="ko-KR" altLang="en-US" sz="1600">
                <a:solidFill>
                  <a:srgbClr val="000000"/>
                </a:solidFill>
              </a:rPr>
              <a:t>계란을 추가로 넣고 섞는다</a:t>
            </a:r>
            <a:r>
              <a:rPr lang="en-US" altLang="ko-KR" sz="1600">
                <a:solidFill>
                  <a:srgbClr val="000000"/>
                </a:solidFill>
              </a:rPr>
              <a:t>.</a:t>
            </a:r>
            <a:endParaRPr lang="en-US" altLang="ko-KR" sz="1600"/>
          </a:p>
          <a:p>
            <a:pPr algn="just"/>
            <a:r>
              <a:rPr lang="en-US" altLang="ko-KR" sz="1600">
                <a:solidFill>
                  <a:srgbClr val="000000"/>
                </a:solidFill>
              </a:rPr>
              <a:t>④ </a:t>
            </a:r>
            <a:r>
              <a:rPr lang="ko-KR" altLang="en-US" sz="1600">
                <a:solidFill>
                  <a:srgbClr val="000000"/>
                </a:solidFill>
              </a:rPr>
              <a:t>따뜻한 곳에 놓아두어 발효시킨다</a:t>
            </a:r>
            <a:endParaRPr lang="ko-KR" altLang="en-US" sz="1600"/>
          </a:p>
          <a:p>
            <a:pPr algn="just"/>
            <a:r>
              <a:rPr lang="ko-KR" altLang="en-US" sz="1600">
                <a:solidFill>
                  <a:srgbClr val="000000"/>
                </a:solidFill>
              </a:rPr>
              <a:t>⑤ </a:t>
            </a:r>
            <a:r>
              <a:rPr lang="en-US" altLang="ko-KR" sz="1600">
                <a:solidFill>
                  <a:srgbClr val="000000"/>
                </a:solidFill>
              </a:rPr>
              <a:t>170~180</a:t>
            </a:r>
            <a:r>
              <a:rPr lang="ko-KR" altLang="en-US" sz="1600">
                <a:solidFill>
                  <a:srgbClr val="000000"/>
                </a:solidFill>
              </a:rPr>
              <a:t>도의 오븐에서 굽는다 </a:t>
            </a:r>
            <a:endParaRPr lang="ko-KR" altLang="en-US" sz="1600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9" y="3688131"/>
            <a:ext cx="7285037" cy="251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알고리즘의 기술</a:t>
            </a:r>
          </a:p>
        </p:txBody>
      </p:sp>
      <p:sp>
        <p:nvSpPr>
          <p:cNvPr id="28677" name="내용 개체 틀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순서도</a:t>
            </a:r>
            <a:r>
              <a:rPr lang="en-US" altLang="ko-KR"/>
              <a:t>(flow</a:t>
            </a:r>
            <a:r>
              <a:rPr lang="ko-KR" altLang="en-US"/>
              <a:t> </a:t>
            </a:r>
            <a:r>
              <a:rPr lang="en-US" altLang="ko-KR"/>
              <a:t>chart): </a:t>
            </a:r>
            <a:r>
              <a:rPr lang="ko-KR" altLang="en-US"/>
              <a:t>프로그램에서의 논리 순서 또는 작업 순서를 그림으로 표현하는 방법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endParaRPr lang="ko-KR" altLang="en-US"/>
          </a:p>
        </p:txBody>
      </p:sp>
      <p:sp>
        <p:nvSpPr>
          <p:cNvPr id="28676" name="Rectangle 11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endParaRPr lang="ko-KR" altLang="en-US"/>
          </a:p>
        </p:txBody>
      </p:sp>
      <p:pic>
        <p:nvPicPr>
          <p:cNvPr id="28678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0"/>
          <a:stretch/>
        </p:blipFill>
        <p:spPr bwMode="auto">
          <a:xfrm>
            <a:off x="1909763" y="2595563"/>
            <a:ext cx="5114925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순서도의 예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595438"/>
            <a:ext cx="56197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중간 점검</a:t>
            </a:r>
          </a:p>
        </p:txBody>
      </p:sp>
      <p:pic>
        <p:nvPicPr>
          <p:cNvPr id="3" name="내용 개체 틀 2">
            <a:extLst>
              <a:ext uri="{FF2B5EF4-FFF2-40B4-BE49-F238E27FC236}">
                <a16:creationId xmlns:a16="http://schemas.microsoft.com/office/drawing/2014/main" id="{77833CDE-972F-4D44-85EF-9F4AED17169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834457"/>
            <a:ext cx="8153400" cy="1355804"/>
          </a:xfrm>
        </p:spPr>
      </p:pic>
      <p:pic>
        <p:nvPicPr>
          <p:cNvPr id="30724" name="Picture 4" descr="MC90043492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5909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eaLnBrk="1" hangingPunct="1"/>
            <a:r>
              <a:rPr lang="ko-KR" altLang="en-US" dirty="0"/>
              <a:t>프로그램 개발 과정</a:t>
            </a:r>
            <a:endParaRPr lang="en-US" altLang="ko-KR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15B1867A-32BF-4F30-B3D6-C7E54FC5E0E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29191" y="1563111"/>
            <a:ext cx="7126204" cy="4967677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eaLnBrk="1" hangingPunct="1"/>
            <a:r>
              <a:rPr lang="ko-KR" altLang="en-US"/>
              <a:t>통합 개발 환경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solidFill>
                  <a:schemeClr val="tx2"/>
                </a:solidFill>
              </a:rPr>
              <a:t>통합 개발 환경</a:t>
            </a:r>
            <a:r>
              <a:rPr lang="en-US" altLang="ko-KR" dirty="0">
                <a:solidFill>
                  <a:schemeClr val="tx2"/>
                </a:solidFill>
              </a:rPr>
              <a:t>(IDE: integrated development environment</a:t>
            </a:r>
            <a:r>
              <a:rPr lang="en-US" altLang="ko-KR" dirty="0"/>
              <a:t>):</a:t>
            </a:r>
          </a:p>
          <a:p>
            <a:pPr lvl="1" eaLnBrk="1" hangingPunct="1"/>
            <a:r>
              <a:rPr lang="ko-KR" altLang="en-US" dirty="0"/>
              <a:t>에디터 </a:t>
            </a:r>
            <a:r>
              <a:rPr lang="en-US" altLang="ko-KR" dirty="0"/>
              <a:t>+ </a:t>
            </a:r>
            <a:r>
              <a:rPr lang="ko-KR" altLang="en-US" dirty="0"/>
              <a:t>컴파일러 </a:t>
            </a:r>
            <a:r>
              <a:rPr lang="en-US" altLang="ko-KR" dirty="0"/>
              <a:t>+ </a:t>
            </a:r>
            <a:r>
              <a:rPr lang="ko-KR" altLang="en-US" dirty="0" err="1"/>
              <a:t>디버거</a:t>
            </a:r>
            <a:endParaRPr lang="ko-KR" altLang="en-US" dirty="0"/>
          </a:p>
          <a:p>
            <a:pPr eaLnBrk="1" hangingPunct="1"/>
            <a:endParaRPr lang="ko-KR" altLang="en-US" dirty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571750"/>
            <a:ext cx="63912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 err="1"/>
              <a:t>비주얼</a:t>
            </a:r>
            <a:r>
              <a:rPr lang="ko-KR" altLang="en-US" dirty="0"/>
              <a:t> 스튜디오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마이크로소프트사의 제품</a:t>
            </a:r>
          </a:p>
          <a:p>
            <a:r>
              <a:rPr lang="ko-KR" altLang="en-US" dirty="0"/>
              <a:t>윈도우 기반의 거의 모든 형태의 응용 프로그램 제작 가능</a:t>
            </a:r>
          </a:p>
          <a:p>
            <a:r>
              <a:rPr lang="ko-KR" altLang="en-US" dirty="0"/>
              <a:t>우리가 사용할 버전</a:t>
            </a:r>
            <a:r>
              <a:rPr lang="en-US" altLang="ko-KR" dirty="0"/>
              <a:t>: </a:t>
            </a:r>
            <a:r>
              <a:rPr lang="ko-KR" altLang="en-US" dirty="0"/>
              <a:t>비주얼 스튜디오 </a:t>
            </a:r>
            <a:r>
              <a:rPr lang="en-US" altLang="ko-KR" dirty="0"/>
              <a:t>2019</a:t>
            </a:r>
          </a:p>
          <a:p>
            <a:r>
              <a:rPr lang="en-US" altLang="ko-KR" dirty="0">
                <a:hlinkClick r:id="rId2"/>
              </a:rPr>
              <a:t>http://</a:t>
            </a:r>
            <a:r>
              <a:rPr lang="en-US" altLang="ko-KR" dirty="0" err="1">
                <a:hlinkClick r:id="rId2"/>
              </a:rPr>
              <a:t>www</a:t>
            </a:r>
            <a:r>
              <a:rPr lang="en-US" altLang="ko-KR" dirty="0" err="1"/>
              <a:t>.visualstudio.com</a:t>
            </a:r>
            <a:r>
              <a:rPr lang="en-US" altLang="ko-KR" dirty="0"/>
              <a:t>/</a:t>
            </a:r>
            <a:r>
              <a:rPr lang="en-US" altLang="ko-KR" dirty="0" err="1"/>
              <a:t>ko</a:t>
            </a:r>
            <a:endParaRPr lang="en-US" altLang="ko-KR" dirty="0"/>
          </a:p>
          <a:p>
            <a:pPr lvl="1" eaLnBrk="1" hangingPunct="1"/>
            <a:endParaRPr lang="en-US" altLang="ko-KR" u="sng" dirty="0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146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이번 장에서 만들 프로그램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"Hello World!"</a:t>
            </a:r>
            <a:r>
              <a:rPr lang="ko-KR" altLang="en-US" dirty="0"/>
              <a:t>는 많은 사람들이 프로그래밍을 학습할 때</a:t>
            </a:r>
            <a:r>
              <a:rPr lang="en-US" altLang="ko-KR" dirty="0"/>
              <a:t>, </a:t>
            </a:r>
            <a:r>
              <a:rPr lang="ko-KR" altLang="en-US" dirty="0"/>
              <a:t>가장 먼저 작성하는 프로그램이다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103" name="Rectangle 50"/>
          <p:cNvSpPr>
            <a:spLocks noChangeArrowheads="1"/>
          </p:cNvSpPr>
          <p:nvPr/>
        </p:nvSpPr>
        <p:spPr bwMode="auto">
          <a:xfrm>
            <a:off x="0" y="2841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440240728">
            <a:extLst>
              <a:ext uri="{FF2B5EF4-FFF2-40B4-BE49-F238E27FC236}">
                <a16:creationId xmlns:a16="http://schemas.microsoft.com/office/drawing/2014/main" id="{31685E92-9569-4292-9A63-DB5E541E6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75" y="2497417"/>
            <a:ext cx="8048046" cy="66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llo World – Mars Life Blog">
            <a:extLst>
              <a:ext uri="{FF2B5EF4-FFF2-40B4-BE49-F238E27FC236}">
                <a16:creationId xmlns:a16="http://schemas.microsoft.com/office/drawing/2014/main" id="{5E8C7FDB-772A-4F91-9F5F-C8073E7AF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324" y="4195109"/>
            <a:ext cx="2992694" cy="17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arth clipart free images 2 - WikiClipArt">
            <a:extLst>
              <a:ext uri="{FF2B5EF4-FFF2-40B4-BE49-F238E27FC236}">
                <a16:creationId xmlns:a16="http://schemas.microsoft.com/office/drawing/2014/main" id="{F962176B-1054-4EEA-9B14-EEA1BEEFE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27" y="3911503"/>
            <a:ext cx="22479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26714E96-6DF6-42F2-982A-DAC20DA7E9FE}"/>
              </a:ext>
            </a:extLst>
          </p:cNvPr>
          <p:cNvSpPr/>
          <p:nvPr/>
        </p:nvSpPr>
        <p:spPr>
          <a:xfrm>
            <a:off x="3083859" y="3827929"/>
            <a:ext cx="2187388" cy="770965"/>
          </a:xfrm>
          <a:custGeom>
            <a:avLst/>
            <a:gdLst>
              <a:gd name="connsiteX0" fmla="*/ 2187388 w 2187388"/>
              <a:gd name="connsiteY0" fmla="*/ 770965 h 770965"/>
              <a:gd name="connsiteX1" fmla="*/ 1362635 w 2187388"/>
              <a:gd name="connsiteY1" fmla="*/ 573742 h 770965"/>
              <a:gd name="connsiteX2" fmla="*/ 1631576 w 2187388"/>
              <a:gd name="connsiteY2" fmla="*/ 268942 h 770965"/>
              <a:gd name="connsiteX3" fmla="*/ 1676400 w 2187388"/>
              <a:gd name="connsiteY3" fmla="*/ 206189 h 770965"/>
              <a:gd name="connsiteX4" fmla="*/ 0 w 2187388"/>
              <a:gd name="connsiteY4" fmla="*/ 304800 h 770965"/>
              <a:gd name="connsiteX5" fmla="*/ 2160494 w 2187388"/>
              <a:gd name="connsiteY5" fmla="*/ 0 h 770965"/>
              <a:gd name="connsiteX6" fmla="*/ 1568823 w 2187388"/>
              <a:gd name="connsiteY6" fmla="*/ 448236 h 770965"/>
              <a:gd name="connsiteX7" fmla="*/ 2187388 w 2187388"/>
              <a:gd name="connsiteY7" fmla="*/ 770965 h 77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7388" h="770965">
                <a:moveTo>
                  <a:pt x="2187388" y="770965"/>
                </a:moveTo>
                <a:lnTo>
                  <a:pt x="1362635" y="573742"/>
                </a:lnTo>
                <a:lnTo>
                  <a:pt x="1631576" y="268942"/>
                </a:lnTo>
                <a:cubicBezTo>
                  <a:pt x="1688353" y="212165"/>
                  <a:pt x="1703296" y="233082"/>
                  <a:pt x="1676400" y="206189"/>
                </a:cubicBezTo>
                <a:lnTo>
                  <a:pt x="0" y="304800"/>
                </a:lnTo>
                <a:lnTo>
                  <a:pt x="2160494" y="0"/>
                </a:lnTo>
                <a:lnTo>
                  <a:pt x="1568823" y="448236"/>
                </a:lnTo>
                <a:lnTo>
                  <a:pt x="2187388" y="770965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BA03BC-B057-4F42-B193-716BB99EE4EF}"/>
              </a:ext>
            </a:extLst>
          </p:cNvPr>
          <p:cNvSpPr txBox="1"/>
          <p:nvPr/>
        </p:nvSpPr>
        <p:spPr>
          <a:xfrm>
            <a:off x="2369394" y="3472044"/>
            <a:ext cx="480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0" i="0" dirty="0">
                <a:solidFill>
                  <a:srgbClr val="0F1419"/>
                </a:solidFill>
                <a:effectLst/>
                <a:latin typeface="-apple-system"/>
              </a:rPr>
              <a:t>“Hello, world. My first look at my forever home. 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5743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비주얼 스튜디오 버전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solidFill>
                  <a:srgbClr val="FF0000"/>
                </a:solidFill>
                <a:latin typeface="YDVYMjOStd12"/>
              </a:rPr>
              <a:t>커뮤니티</a:t>
            </a:r>
            <a:r>
              <a:rPr lang="en-US" altLang="ko-KR" sz="1800" b="0" i="0" u="none" strike="noStrike" baseline="0" dirty="0">
                <a:solidFill>
                  <a:srgbClr val="FF0000"/>
                </a:solidFill>
                <a:latin typeface="YDVYMjOStd12"/>
              </a:rPr>
              <a:t>(Visual Studio Community) </a:t>
            </a:r>
            <a:r>
              <a:rPr lang="ko-KR" altLang="en-US" sz="1800" b="0" i="0" u="none" strike="noStrike" baseline="0" dirty="0">
                <a:solidFill>
                  <a:srgbClr val="FF0000"/>
                </a:solidFill>
                <a:latin typeface="YDVYMjOStd12"/>
              </a:rPr>
              <a:t>버전은 입문자들을 위한 완벽한 기능의 확장 가능한 무료 도구</a:t>
            </a:r>
            <a:endParaRPr lang="en-US" altLang="ko-KR" sz="1800" b="0" i="0" u="none" strike="noStrike" baseline="0" dirty="0">
              <a:solidFill>
                <a:srgbClr val="FF0000"/>
              </a:solidFill>
              <a:latin typeface="YDVYMjOStd12"/>
            </a:endParaRPr>
          </a:p>
          <a:p>
            <a:pPr algn="l"/>
            <a:endParaRPr lang="en-US" altLang="ko-KR" sz="1800" dirty="0">
              <a:solidFill>
                <a:srgbClr val="000000"/>
              </a:solidFill>
              <a:latin typeface="YDVYMjOStd12"/>
            </a:endParaRPr>
          </a:p>
          <a:p>
            <a:pPr algn="l"/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프로페셔널 버전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(Visual Studio Professional)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은 개별 개발자 또는 소규모 팀을 위한 전문적인 개발자 도구 및 서비스</a:t>
            </a:r>
            <a:endParaRPr lang="en-US" altLang="ko-KR" sz="1800" b="0" i="0" u="none" strike="noStrike" baseline="0" dirty="0">
              <a:solidFill>
                <a:srgbClr val="000000"/>
              </a:solidFill>
              <a:latin typeface="YDVYMjOStd12"/>
            </a:endParaRPr>
          </a:p>
          <a:p>
            <a:pPr algn="l"/>
            <a:endParaRPr lang="en-US" altLang="ko-KR" sz="1800" b="0" i="0" u="none" strike="noStrike" baseline="0" dirty="0">
              <a:solidFill>
                <a:srgbClr val="000000"/>
              </a:solidFill>
              <a:latin typeface="YDVYMjOStd12"/>
            </a:endParaRPr>
          </a:p>
          <a:p>
            <a:pPr algn="l"/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엔터프라이즈 버전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(Visual Studio Enterprise)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은 고급 테스트 및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DevOps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를 포함해 서 어떠한 크기나 복잡한 프로젝트까지 개발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YDVYMjOStd12"/>
              </a:rPr>
              <a:t>, 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YDVYMjOStd12"/>
              </a:rPr>
              <a:t>팀을 위한 고급 기능이 포함</a:t>
            </a:r>
            <a:endParaRPr lang="en-US" altLang="ko-KR" u="sng" dirty="0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1462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endParaRPr lang="ko-KR" altLang="en-US"/>
          </a:p>
        </p:txBody>
      </p:sp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9C0C9133-3C5A-4AA7-AC3A-DD71E09DEA9D}"/>
              </a:ext>
            </a:extLst>
          </p:cNvPr>
          <p:cNvSpPr/>
          <p:nvPr/>
        </p:nvSpPr>
        <p:spPr>
          <a:xfrm>
            <a:off x="313765" y="1462088"/>
            <a:ext cx="298883" cy="66254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0945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비주얼</a:t>
            </a:r>
            <a:r>
              <a:rPr lang="en-US" altLang="ko-KR" dirty="0"/>
              <a:t> </a:t>
            </a:r>
            <a:r>
              <a:rPr lang="ko-KR" altLang="en-US" dirty="0"/>
              <a:t>스튜디오의 설치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C7CC005-257C-491A-950D-5FA413317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31" y="1735850"/>
            <a:ext cx="8348537" cy="4620127"/>
          </a:xfrm>
          <a:prstGeom prst="rect">
            <a:avLst/>
          </a:prstGeom>
        </p:spPr>
      </p:pic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A4A735CC-E6F9-4637-B724-2A506E0360BE}"/>
              </a:ext>
            </a:extLst>
          </p:cNvPr>
          <p:cNvSpPr/>
          <p:nvPr/>
        </p:nvSpPr>
        <p:spPr>
          <a:xfrm>
            <a:off x="1115570" y="4504764"/>
            <a:ext cx="238336" cy="69924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946D5381-EFB7-43B1-8AA3-FC2C6F54BF8B}"/>
              </a:ext>
            </a:extLst>
          </p:cNvPr>
          <p:cNvSpPr/>
          <p:nvPr/>
        </p:nvSpPr>
        <p:spPr>
          <a:xfrm>
            <a:off x="1532965" y="4661647"/>
            <a:ext cx="1837764" cy="3854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비주얼</a:t>
            </a:r>
            <a:r>
              <a:rPr lang="en-US" altLang="ko-KR" dirty="0"/>
              <a:t> </a:t>
            </a:r>
            <a:r>
              <a:rPr lang="ko-KR" altLang="en-US" dirty="0"/>
              <a:t>스튜디오의 설치</a:t>
            </a:r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5828F87A-9441-45CA-9C3F-6F06F2DF168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10060" y="1564341"/>
            <a:ext cx="8123879" cy="4495800"/>
          </a:xfrm>
        </p:spPr>
      </p:pic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DE469A24-F467-4DD0-A900-D8651518834B}"/>
              </a:ext>
            </a:extLst>
          </p:cNvPr>
          <p:cNvSpPr/>
          <p:nvPr/>
        </p:nvSpPr>
        <p:spPr>
          <a:xfrm>
            <a:off x="147381" y="5535705"/>
            <a:ext cx="238336" cy="69924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972724C-EA73-44D7-9496-1CA222DF7C5E}"/>
              </a:ext>
            </a:extLst>
          </p:cNvPr>
          <p:cNvSpPr/>
          <p:nvPr/>
        </p:nvSpPr>
        <p:spPr>
          <a:xfrm>
            <a:off x="510060" y="5692586"/>
            <a:ext cx="1837764" cy="3854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264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비주얼</a:t>
            </a:r>
            <a:r>
              <a:rPr lang="en-US" altLang="ko-KR" dirty="0"/>
              <a:t> </a:t>
            </a:r>
            <a:r>
              <a:rPr lang="ko-KR" altLang="en-US" dirty="0"/>
              <a:t>스튜디오의 설치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10499A8-CC18-48B3-8DE3-C4AA550696F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1410" y="1771987"/>
            <a:ext cx="8525846" cy="4548131"/>
          </a:xfrm>
        </p:spPr>
      </p:pic>
    </p:spTree>
    <p:extLst>
      <p:ext uri="{BB962C8B-B14F-4D97-AF65-F5344CB8AC3E}">
        <p14:creationId xmlns:p14="http://schemas.microsoft.com/office/powerpoint/2010/main" val="3666109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 err="1"/>
              <a:t>비주얼</a:t>
            </a:r>
            <a:r>
              <a:rPr lang="ko-KR" altLang="en-US" sz="3600" dirty="0"/>
              <a:t> 스튜디오의 실행</a:t>
            </a:r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D01DFB81-CA35-42BB-9124-3D52325B33B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69209" y="2334465"/>
            <a:ext cx="2562225" cy="3457575"/>
          </a:xfrm>
        </p:spPr>
      </p:pic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5C13D5E3-8EEE-4192-9BBA-6720F4A2F846}"/>
              </a:ext>
            </a:extLst>
          </p:cNvPr>
          <p:cNvSpPr/>
          <p:nvPr/>
        </p:nvSpPr>
        <p:spPr>
          <a:xfrm>
            <a:off x="1191420" y="4926105"/>
            <a:ext cx="340658" cy="69924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0D25C29C-A58A-4DA5-939E-D016037F4877}"/>
              </a:ext>
            </a:extLst>
          </p:cNvPr>
          <p:cNvSpPr/>
          <p:nvPr/>
        </p:nvSpPr>
        <p:spPr>
          <a:xfrm>
            <a:off x="1604682" y="5082988"/>
            <a:ext cx="2626752" cy="3854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 err="1"/>
              <a:t>비주얼</a:t>
            </a:r>
            <a:r>
              <a:rPr lang="ko-KR" altLang="en-US" sz="3600" dirty="0"/>
              <a:t> 스튜디오의 실행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6F5FB20A-DB21-4A70-949D-363E824408F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33627" y="1627094"/>
            <a:ext cx="7302095" cy="4495800"/>
          </a:xfrm>
        </p:spPr>
      </p:pic>
    </p:spTree>
    <p:extLst>
      <p:ext uri="{BB962C8B-B14F-4D97-AF65-F5344CB8AC3E}">
        <p14:creationId xmlns:p14="http://schemas.microsoft.com/office/powerpoint/2010/main" val="3043655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솔루션과 프로젝트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솔루션</a:t>
            </a:r>
            <a:r>
              <a:rPr lang="en-US" altLang="ko-KR"/>
              <a:t>(solution); </a:t>
            </a:r>
            <a:r>
              <a:rPr lang="ko-KR" altLang="en-US"/>
              <a:t>하나의 애플리케이션을 만들기 위한 프로젝트의 그룹</a:t>
            </a:r>
            <a:r>
              <a:rPr lang="en-US" altLang="ko-KR"/>
              <a:t>.</a:t>
            </a:r>
          </a:p>
          <a:p>
            <a:pPr eaLnBrk="1" hangingPunct="1"/>
            <a:r>
              <a:rPr lang="ko-KR" altLang="en-US"/>
              <a:t>프로젝트</a:t>
            </a:r>
            <a:r>
              <a:rPr lang="en-US" altLang="ko-KR"/>
              <a:t>(project): </a:t>
            </a:r>
            <a:r>
              <a:rPr lang="ko-KR" altLang="en-US"/>
              <a:t>하나의 실행 파일을 만들기 위하여 필요한 파일들의 그룹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A5398A4-317B-405A-A028-5021882BA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07" y="3227104"/>
            <a:ext cx="5370385" cy="286889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[</a:t>
            </a:r>
            <a:r>
              <a:rPr lang="ko-KR" altLang="en-US" dirty="0"/>
              <a:t>파일</a:t>
            </a:r>
            <a:r>
              <a:rPr lang="en-US" altLang="ko-KR" dirty="0"/>
              <a:t>]→[</a:t>
            </a:r>
            <a:r>
              <a:rPr lang="ko-KR" altLang="en-US" dirty="0"/>
              <a:t>새로 만들기</a:t>
            </a:r>
            <a:r>
              <a:rPr lang="en-US" altLang="ko-KR" dirty="0"/>
              <a:t>]→[</a:t>
            </a:r>
            <a:r>
              <a:rPr lang="ko-KR" altLang="en-US" dirty="0"/>
              <a:t>프로젝트</a:t>
            </a:r>
            <a:r>
              <a:rPr lang="en-US" altLang="ko-KR" dirty="0"/>
              <a:t>] </a:t>
            </a:r>
            <a:r>
              <a:rPr lang="ko-KR" altLang="en-US" dirty="0"/>
              <a:t>메뉴를 선택하여 새로운 프로젝트를 생성한다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C00EC43-DDBC-43C3-AD79-ACC4A6B25C7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67000" y="1779494"/>
            <a:ext cx="7610000" cy="44958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1EB05B-420F-4C7D-B129-387D67C4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대화 상자에서 “빈 </a:t>
            </a:r>
            <a:r>
              <a:rPr lang="ko-KR" altLang="en-US" dirty="0" err="1"/>
              <a:t>프로젝트”를</a:t>
            </a:r>
            <a:r>
              <a:rPr lang="ko-KR" altLang="en-US" dirty="0"/>
              <a:t> 선택한다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F835DF0-AE24-4CAF-A90E-D0ADBB2FC70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05434" y="1698812"/>
            <a:ext cx="7012270" cy="4495800"/>
          </a:xfrm>
        </p:spPr>
      </p:pic>
    </p:spTree>
    <p:extLst>
      <p:ext uri="{BB962C8B-B14F-4D97-AF65-F5344CB8AC3E}">
        <p14:creationId xmlns:p14="http://schemas.microsoft.com/office/powerpoint/2010/main" val="14493642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프로젝트의 이름을 입력한다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292FF69-9793-450A-A81B-F10B57BBF2B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45795" y="1600200"/>
            <a:ext cx="7287360" cy="4495800"/>
          </a:xfrm>
        </p:spPr>
      </p:pic>
    </p:spTree>
    <p:extLst>
      <p:ext uri="{BB962C8B-B14F-4D97-AF65-F5344CB8AC3E}">
        <p14:creationId xmlns:p14="http://schemas.microsoft.com/office/powerpoint/2010/main" val="403423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프로그램이란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프로그램 안에는 무엇이 들어 있을까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371725"/>
            <a:ext cx="61341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406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591DC6-7DCB-422A-83C4-4C6B3394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프로젝트 생성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81FAB0D-82E7-4A4D-AF2F-8B0943C4123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5013" y="1600200"/>
            <a:ext cx="7768924" cy="4495800"/>
          </a:xfrm>
        </p:spPr>
      </p:pic>
    </p:spTree>
    <p:extLst>
      <p:ext uri="{BB962C8B-B14F-4D97-AF65-F5344CB8AC3E}">
        <p14:creationId xmlns:p14="http://schemas.microsoft.com/office/powerpoint/2010/main" val="3141619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소스 파일 작성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A0A29E3-48A8-4C43-8424-6A1D4C2500C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74765" y="1600200"/>
            <a:ext cx="7829420" cy="4495800"/>
          </a:xfrm>
        </p:spPr>
      </p:pic>
    </p:spTree>
    <p:extLst>
      <p:ext uri="{BB962C8B-B14F-4D97-AF65-F5344CB8AC3E}">
        <p14:creationId xmlns:p14="http://schemas.microsoft.com/office/powerpoint/2010/main" val="18111984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소스 파일 추가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A663EAA-5C16-4E2E-B85A-17DF4A253D0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86438" y="1600200"/>
            <a:ext cx="6606073" cy="4495800"/>
          </a:xfrm>
        </p:spPr>
      </p:pic>
    </p:spTree>
    <p:extLst>
      <p:ext uri="{BB962C8B-B14F-4D97-AF65-F5344CB8AC3E}">
        <p14:creationId xmlns:p14="http://schemas.microsoft.com/office/powerpoint/2010/main" val="34847848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소스 코드 입력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81397C6-4F78-4BA5-B822-B550F290942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1683" y="1600200"/>
            <a:ext cx="8095583" cy="4495800"/>
          </a:xfrm>
        </p:spPr>
      </p:pic>
    </p:spTree>
    <p:extLst>
      <p:ext uri="{BB962C8B-B14F-4D97-AF65-F5344CB8AC3E}">
        <p14:creationId xmlns:p14="http://schemas.microsoft.com/office/powerpoint/2010/main" val="14513046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소스 코드 입력</a:t>
            </a:r>
          </a:p>
        </p:txBody>
      </p:sp>
      <p:sp>
        <p:nvSpPr>
          <p:cNvPr id="45062" name="직사각형 1"/>
          <p:cNvSpPr>
            <a:spLocks noChangeArrowheads="1"/>
          </p:cNvSpPr>
          <p:nvPr/>
        </p:nvSpPr>
        <p:spPr bwMode="auto">
          <a:xfrm>
            <a:off x="6105525" y="3324225"/>
            <a:ext cx="495300" cy="352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endParaRPr lang="ko-KR" altLang="en-US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821084"/>
            <a:ext cx="8543925" cy="335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7" descr="MC90042176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5276850"/>
            <a:ext cx="14732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AutoShape 8"/>
          <p:cNvSpPr>
            <a:spLocks noChangeArrowheads="1"/>
          </p:cNvSpPr>
          <p:nvPr/>
        </p:nvSpPr>
        <p:spPr bwMode="auto">
          <a:xfrm>
            <a:off x="7430060" y="4706471"/>
            <a:ext cx="1893234" cy="711293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r>
              <a:rPr lang="ko-KR" altLang="en-US" sz="1600" dirty="0">
                <a:solidFill>
                  <a:schemeClr val="tx2"/>
                </a:solidFill>
                <a:latin typeface="굴림" panose="020B0600000101010101" pitchFamily="50" charset="-127"/>
              </a:rPr>
              <a:t>한 글자도 틀리면 안됨</a:t>
            </a:r>
            <a:r>
              <a:rPr lang="en-US" altLang="ko-KR" sz="1600" dirty="0">
                <a:solidFill>
                  <a:schemeClr val="tx2"/>
                </a:solidFill>
                <a:latin typeface="굴림" panose="020B0600000101010101" pitchFamily="50" charset="-127"/>
              </a:rPr>
              <a:t>!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E12721-CCAA-482C-9641-F1B61689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소스 코드 </a:t>
            </a:r>
            <a:r>
              <a:rPr lang="ko-KR" altLang="en-US" dirty="0" err="1"/>
              <a:t>입력시</a:t>
            </a:r>
            <a:r>
              <a:rPr lang="ko-KR" altLang="en-US" dirty="0"/>
              <a:t> 주의 사항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B6978-7510-4FE6-BB72-CE1C738973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C</a:t>
            </a:r>
            <a:r>
              <a:rPr lang="ko-KR" altLang="en-US" dirty="0"/>
              <a:t>에서는 대문자와 소문자를 구별한다</a:t>
            </a:r>
            <a:r>
              <a:rPr lang="en-US" altLang="ko-KR" dirty="0"/>
              <a:t>. </a:t>
            </a:r>
            <a:r>
              <a:rPr lang="ko-KR" altLang="en-US" dirty="0"/>
              <a:t>따라서 대문자와 소문자를 정확하게 구별하여 입력하도록 하여야 한다</a:t>
            </a:r>
            <a:r>
              <a:rPr lang="en-US" altLang="ko-KR" dirty="0"/>
              <a:t>. </a:t>
            </a:r>
            <a:r>
              <a:rPr lang="ko-KR" altLang="en-US" dirty="0"/>
              <a:t>즉 </a:t>
            </a:r>
            <a:r>
              <a:rPr lang="en-US" altLang="ko-KR" dirty="0"/>
              <a:t>main</a:t>
            </a:r>
            <a:r>
              <a:rPr lang="ko-KR" altLang="en-US" dirty="0"/>
              <a:t>과 </a:t>
            </a:r>
            <a:r>
              <a:rPr lang="en-US" altLang="ko-KR" dirty="0"/>
              <a:t>Main</a:t>
            </a:r>
            <a:r>
              <a:rPr lang="ko-KR" altLang="en-US" dirty="0"/>
              <a:t>은 서로 다르다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주어진 소스 코드를 입력할 때 한 글자라도 틀리지 않게 철자에 주의하여야 한다</a:t>
            </a:r>
            <a:r>
              <a:rPr lang="en-US" altLang="ko-KR" dirty="0"/>
              <a:t>. </a:t>
            </a:r>
            <a:r>
              <a:rPr lang="ko-KR" altLang="en-US" dirty="0"/>
              <a:t>하나의 기호만 틀려도 실행이 불가능하다</a:t>
            </a:r>
            <a:r>
              <a:rPr lang="en-US" altLang="ko-KR" dirty="0"/>
              <a:t>. </a:t>
            </a:r>
            <a:r>
              <a:rPr lang="en-US" altLang="ko-KR" dirty="0" err="1"/>
              <a:t>stdio.h</a:t>
            </a:r>
            <a:r>
              <a:rPr lang="ko-KR" altLang="en-US" dirty="0"/>
              <a:t>라고 해야 할 것을 </a:t>
            </a:r>
            <a:r>
              <a:rPr lang="en-US" altLang="ko-KR" dirty="0" err="1"/>
              <a:t>stdio,h</a:t>
            </a:r>
            <a:r>
              <a:rPr lang="ko-KR" altLang="en-US" dirty="0"/>
              <a:t>로 입력하면 안된다</a:t>
            </a:r>
            <a:r>
              <a:rPr lang="en-US" altLang="ko-KR" dirty="0"/>
              <a:t>. </a:t>
            </a:r>
            <a:r>
              <a:rPr lang="ko-KR" altLang="en-US" dirty="0"/>
              <a:t>컴퓨터는 믿을 수 없을 만큼 단순하다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소스 코드에서의 각 명령어 문장은 세미콜론</a:t>
            </a:r>
            <a:r>
              <a:rPr lang="en-US" altLang="ko-KR" dirty="0"/>
              <a:t>(;) </a:t>
            </a:r>
            <a:r>
              <a:rPr lang="ko-KR" altLang="en-US" dirty="0"/>
              <a:t>기호로 끝나야 한다</a:t>
            </a:r>
            <a:r>
              <a:rPr lang="en-US" altLang="ko-KR" dirty="0"/>
              <a:t>. ; </a:t>
            </a:r>
            <a:r>
              <a:rPr lang="ko-KR" altLang="en-US" dirty="0"/>
              <a:t>기호는 마침표 역할을 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각 문장과 문장 사이에는 공백이 있어도 된다</a:t>
            </a:r>
            <a:r>
              <a:rPr lang="en-US" altLang="ko-KR" dirty="0"/>
              <a:t>. </a:t>
            </a:r>
            <a:r>
              <a:rPr lang="ko-KR" altLang="en-US" dirty="0"/>
              <a:t>또한 문장은 들여 쓸 수 있다</a:t>
            </a:r>
            <a:r>
              <a:rPr lang="en-US" altLang="ko-KR" dirty="0"/>
              <a:t>. </a:t>
            </a:r>
            <a:r>
              <a:rPr lang="ko-KR" altLang="en-US" dirty="0"/>
              <a:t>그러나 일단은 주어진 대로 입력하도록 하도록 하자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3651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컴파일과 링크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0DC6ABA-4693-4EF3-B2B0-10520270AD6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722335"/>
            <a:ext cx="8153400" cy="4251529"/>
          </a:xfrm>
        </p:spPr>
      </p:pic>
    </p:spTree>
    <p:extLst>
      <p:ext uri="{BB962C8B-B14F-4D97-AF65-F5344CB8AC3E}">
        <p14:creationId xmlns:p14="http://schemas.microsoft.com/office/powerpoint/2010/main" val="3968023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프로그램 실행</a:t>
            </a:r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02FA802D-EA1A-4DD7-ADCD-BF7834C7F11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772102"/>
            <a:ext cx="8153400" cy="4151995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오류가 있었다면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827ACD2A-4446-4B45-8485-1803AD2F55A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35098" y="1600200"/>
            <a:ext cx="7508754" cy="4495800"/>
          </a:xfrm>
        </p:spPr>
      </p:pic>
    </p:spTree>
    <p:extLst>
      <p:ext uri="{BB962C8B-B14F-4D97-AF65-F5344CB8AC3E}">
        <p14:creationId xmlns:p14="http://schemas.microsoft.com/office/powerpoint/2010/main" val="17447284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rofessor Pointing Description - Free image on Pixabay">
            <a:extLst>
              <a:ext uri="{FF2B5EF4-FFF2-40B4-BE49-F238E27FC236}">
                <a16:creationId xmlns:a16="http://schemas.microsoft.com/office/drawing/2014/main" id="{31B2A836-07A1-4270-9281-136B59A51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60" y="389936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1497E60-C0F1-44C6-8D77-D9BD04364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5" y="4157570"/>
            <a:ext cx="2878978" cy="2203915"/>
          </a:xfrm>
          <a:prstGeom prst="rect">
            <a:avLst/>
          </a:prstGeom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우리가</a:t>
            </a:r>
            <a:r>
              <a:rPr lang="en-US" altLang="ko-KR"/>
              <a:t> </a:t>
            </a:r>
            <a:r>
              <a:rPr lang="ko-KR" altLang="en-US"/>
              <a:t>작성한 프로그램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15873" y="1371600"/>
            <a:ext cx="7750175" cy="2460625"/>
          </a:xfrm>
          <a:solidFill>
            <a:srgbClr val="FFFFCC"/>
          </a:solidFill>
          <a:ln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ko-KR" altLang="ko-KR" sz="1800" noProof="1">
                <a:solidFill>
                  <a:srgbClr val="008000"/>
                </a:solidFill>
              </a:rPr>
              <a:t>/* </a:t>
            </a:r>
            <a:r>
              <a:rPr lang="ko-KR" altLang="en-US" sz="1800" noProof="1">
                <a:solidFill>
                  <a:srgbClr val="008000"/>
                </a:solidFill>
              </a:rPr>
              <a:t>첫번째</a:t>
            </a:r>
            <a:r>
              <a:rPr lang="en-US" altLang="ko-KR" sz="1800" dirty="0">
                <a:solidFill>
                  <a:srgbClr val="008000"/>
                </a:solidFill>
              </a:rPr>
              <a:t> </a:t>
            </a:r>
            <a:r>
              <a:rPr lang="ko-KR" altLang="en-US" sz="1800" noProof="1">
                <a:solidFill>
                  <a:srgbClr val="008000"/>
                </a:solidFill>
              </a:rPr>
              <a:t>프로그램*</a:t>
            </a:r>
            <a:r>
              <a:rPr lang="ko-KR" altLang="ko-KR" sz="1800" noProof="1">
                <a:solidFill>
                  <a:srgbClr val="008000"/>
                </a:solidFill>
              </a:rPr>
              <a:t>/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ko-KR" sz="1800" noProof="1">
                <a:solidFill>
                  <a:srgbClr val="0000FF"/>
                </a:solidFill>
              </a:rPr>
              <a:t>#include </a:t>
            </a:r>
            <a:r>
              <a:rPr lang="en-US" altLang="ko-KR" sz="1800" noProof="1">
                <a:solidFill>
                  <a:srgbClr val="800000"/>
                </a:solidFill>
              </a:rPr>
              <a:t>&lt;stdio.h&gt;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endParaRPr lang="en-US" altLang="ko-KR" sz="1800" noProof="1">
              <a:solidFill>
                <a:srgbClr val="800000"/>
              </a:solidFill>
            </a:endParaRP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ko-KR" sz="1800" noProof="1">
                <a:solidFill>
                  <a:srgbClr val="0000FF"/>
                </a:solidFill>
              </a:rPr>
              <a:t>int </a:t>
            </a:r>
            <a:r>
              <a:rPr lang="en-US" altLang="ko-KR" sz="1800" noProof="1"/>
              <a:t>main</a:t>
            </a:r>
            <a:r>
              <a:rPr lang="en-US" altLang="ko-KR" sz="1800" noProof="1">
                <a:solidFill>
                  <a:srgbClr val="0000FF"/>
                </a:solidFill>
              </a:rPr>
              <a:t>(void)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ko-KR" sz="1800" noProof="1"/>
              <a:t>{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ko-KR" sz="1800" noProof="1">
                <a:solidFill>
                  <a:srgbClr val="0000FF"/>
                </a:solidFill>
              </a:rPr>
              <a:t>	</a:t>
            </a:r>
            <a:r>
              <a:rPr lang="en-US" altLang="ko-KR" sz="1800" noProof="1"/>
              <a:t>printf(</a:t>
            </a:r>
            <a:r>
              <a:rPr lang="en-US" altLang="ko-KR" sz="1800" noProof="1">
                <a:solidFill>
                  <a:srgbClr val="800000"/>
                </a:solidFill>
              </a:rPr>
              <a:t>"Hello World!"</a:t>
            </a:r>
            <a:r>
              <a:rPr lang="en-US" altLang="ko-KR" sz="1800" noProof="1"/>
              <a:t>)</a:t>
            </a:r>
            <a:r>
              <a:rPr lang="en-US" altLang="ko-KR" sz="1800" noProof="1">
                <a:solidFill>
                  <a:srgbClr val="800000"/>
                </a:solidFill>
              </a:rPr>
              <a:t>;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ko-KR" sz="1800" noProof="1">
                <a:solidFill>
                  <a:srgbClr val="800000"/>
                </a:solidFill>
              </a:rPr>
              <a:t>	</a:t>
            </a:r>
            <a:r>
              <a:rPr lang="en-US" altLang="ko-KR" sz="1800" noProof="1">
                <a:solidFill>
                  <a:srgbClr val="0000FF"/>
                </a:solidFill>
              </a:rPr>
              <a:t>return </a:t>
            </a:r>
            <a:r>
              <a:rPr lang="en-US" altLang="ko-KR" sz="1800" noProof="1"/>
              <a:t>0;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ko-KR" sz="1800" noProof="1"/>
              <a:t>}</a:t>
            </a:r>
            <a:endParaRPr lang="ko-KR" altLang="en-US" sz="1800" dirty="0"/>
          </a:p>
        </p:txBody>
      </p:sp>
      <p:sp>
        <p:nvSpPr>
          <p:cNvPr id="48174" name="Text Box 6"/>
          <p:cNvSpPr txBox="1">
            <a:spLocks noChangeArrowheads="1"/>
          </p:cNvSpPr>
          <p:nvPr/>
        </p:nvSpPr>
        <p:spPr bwMode="auto">
          <a:xfrm>
            <a:off x="1484313" y="4702175"/>
            <a:ext cx="1428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r>
              <a:rPr lang="en-US" altLang="ko-KR" dirty="0">
                <a:solidFill>
                  <a:srgbClr val="FFFF00"/>
                </a:solidFill>
              </a:rPr>
              <a:t>Hello World!</a:t>
            </a:r>
          </a:p>
        </p:txBody>
      </p:sp>
      <p:sp>
        <p:nvSpPr>
          <p:cNvPr id="48134" name="타원형 설명선 489581"/>
          <p:cNvSpPr>
            <a:spLocks noChangeArrowheads="1"/>
          </p:cNvSpPr>
          <p:nvPr/>
        </p:nvSpPr>
        <p:spPr bwMode="auto">
          <a:xfrm>
            <a:off x="5362294" y="2736289"/>
            <a:ext cx="2634223" cy="142128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r>
              <a:rPr lang="ko-KR" altLang="en-US"/>
              <a:t>다음 장에서 자세히 설명할 것입니다</a:t>
            </a:r>
            <a:r>
              <a:rPr lang="en-US" altLang="ko-KR"/>
              <a:t>.</a:t>
            </a:r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명령어란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로봇을 움직이는 프로그램이라면 로봇을 움직이기 위한 명령어들이 프로그램 안에 나열되어 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709863"/>
            <a:ext cx="41719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DC51AE61-80A3-4D19-999C-10EBBC0D0B54}"/>
              </a:ext>
            </a:extLst>
          </p:cNvPr>
          <p:cNvSpPr/>
          <p:nvPr/>
        </p:nvSpPr>
        <p:spPr>
          <a:xfrm>
            <a:off x="1936375" y="4222376"/>
            <a:ext cx="321049" cy="47513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3818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중간 점검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None/>
            </a:pPr>
            <a:r>
              <a:rPr lang="en-US" altLang="ko-KR"/>
              <a:t>1. </a:t>
            </a:r>
            <a:r>
              <a:rPr lang="ko-KR" altLang="en-US"/>
              <a:t>새로운 프로젝트를 생성하고 프로젝트에 소스 파일을 추가하는 메뉴는 무엇인가</a:t>
            </a:r>
            <a:r>
              <a:rPr lang="en-US" altLang="ko-KR"/>
              <a:t>?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ko-KR"/>
              <a:t>2. </a:t>
            </a:r>
            <a:r>
              <a:rPr lang="ko-KR" altLang="en-US"/>
              <a:t>프로젝트에 속하는 소스 파일을 컴파일하여 실행하는 메뉴는 무엇인가</a:t>
            </a:r>
            <a:r>
              <a:rPr lang="en-US" altLang="ko-KR"/>
              <a:t>?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altLang="ko-KR"/>
              <a:t>3. C </a:t>
            </a:r>
            <a:r>
              <a:rPr lang="ko-KR" altLang="en-US"/>
              <a:t>언어에서는 대문자와 소문자를 구별하는가</a:t>
            </a:r>
            <a:r>
              <a:rPr lang="en-US" altLang="ko-KR"/>
              <a:t>?</a:t>
            </a:r>
            <a:endParaRPr lang="ko-KR" altLang="en-US"/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endParaRPr lang="ko-KR" altLang="en-US"/>
          </a:p>
        </p:txBody>
      </p:sp>
      <p:pic>
        <p:nvPicPr>
          <p:cNvPr id="49157" name="Picture 9" descr="MC90043492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5909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600"/>
              <a:t>Q &amp; A</a:t>
            </a:r>
          </a:p>
        </p:txBody>
      </p:sp>
      <p:pic>
        <p:nvPicPr>
          <p:cNvPr id="50179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컴퓨터와 인간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컴퓨터는 </a:t>
            </a:r>
            <a:r>
              <a:rPr lang="ko-KR" altLang="en-US" dirty="0" err="1"/>
              <a:t>강인공지능이</a:t>
            </a:r>
            <a:r>
              <a:rPr lang="ko-KR" altLang="en-US" dirty="0"/>
              <a:t> 아니라면 프로그래머가 지시한 대로만 행동한다</a:t>
            </a:r>
            <a:r>
              <a:rPr lang="en-US" altLang="ko-KR" dirty="0"/>
              <a:t>. 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695575"/>
            <a:ext cx="73437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0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Lab: </a:t>
            </a:r>
            <a:r>
              <a:rPr lang="ko-KR" altLang="en-US" dirty="0" err="1"/>
              <a:t>로보트</a:t>
            </a:r>
            <a:r>
              <a:rPr lang="ko-KR" altLang="en-US" dirty="0"/>
              <a:t> 움직이기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비봇</a:t>
            </a:r>
            <a:r>
              <a:rPr lang="en-US" altLang="ko-KR" dirty="0"/>
              <a:t>(bee-bot)</a:t>
            </a:r>
            <a:r>
              <a:rPr lang="ko-KR" altLang="en-US" dirty="0"/>
              <a:t>을 </a:t>
            </a:r>
            <a:r>
              <a:rPr lang="en-US" altLang="ko-KR" dirty="0"/>
              <a:t>A </a:t>
            </a:r>
            <a:r>
              <a:rPr lang="ko-KR" altLang="en-US" dirty="0"/>
              <a:t>지점에서 </a:t>
            </a:r>
            <a:r>
              <a:rPr lang="en-US" altLang="ko-KR" dirty="0"/>
              <a:t>B </a:t>
            </a:r>
            <a:r>
              <a:rPr lang="ko-KR" altLang="en-US" dirty="0"/>
              <a:t>지점으로 이동하게 하려면 어떤 명령어들을 어떤 순서로 입력해야 할까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760" y="3119438"/>
            <a:ext cx="3639259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749" y="2890839"/>
            <a:ext cx="3290076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6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Sol: </a:t>
            </a:r>
            <a:r>
              <a:rPr lang="ko-KR" altLang="en-US" dirty="0" err="1"/>
              <a:t>로보트</a:t>
            </a:r>
            <a:r>
              <a:rPr lang="ko-KR" altLang="en-US" dirty="0"/>
              <a:t> 움직이기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628775"/>
            <a:ext cx="76295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9050" y="5934075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i="1" dirty="0" err="1">
                <a:solidFill>
                  <a:srgbClr val="FF0000"/>
                </a:solidFill>
                <a:latin typeface="굴림" panose="020B0600000101010101" pitchFamily="50" charset="-127"/>
              </a:rPr>
              <a:t>비봇에</a:t>
            </a:r>
            <a:r>
              <a:rPr lang="en-US" altLang="ko-KR" i="1" dirty="0">
                <a:solidFill>
                  <a:srgbClr val="FF0000"/>
                </a:solidFill>
                <a:latin typeface="굴림" panose="020B0600000101010101" pitchFamily="50" charset="-127"/>
              </a:rPr>
              <a:t> </a:t>
            </a:r>
            <a:r>
              <a:rPr lang="ko-KR" altLang="en-US" i="1" dirty="0">
                <a:solidFill>
                  <a:srgbClr val="FF0000"/>
                </a:solidFill>
                <a:latin typeface="굴림" panose="020B0600000101010101" pitchFamily="50" charset="-127"/>
              </a:rPr>
              <a:t>대한 프로그램</a:t>
            </a:r>
          </a:p>
        </p:txBody>
      </p:sp>
      <p:cxnSp>
        <p:nvCxnSpPr>
          <p:cNvPr id="7" name="직선 화살표 연결선 6"/>
          <p:cNvCxnSpPr>
            <a:stCxn id="5" idx="0"/>
          </p:cNvCxnSpPr>
          <p:nvPr/>
        </p:nvCxnSpPr>
        <p:spPr>
          <a:xfrm flipV="1">
            <a:off x="5037073" y="5343525"/>
            <a:ext cx="211202" cy="590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906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7FC926-946F-41A4-AEFD-7FF3F5B3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실제</a:t>
            </a:r>
            <a:r>
              <a:rPr lang="en-US" altLang="ko-KR" dirty="0"/>
              <a:t> </a:t>
            </a:r>
            <a:r>
              <a:rPr lang="ko-KR" altLang="en-US" dirty="0"/>
              <a:t>컴퓨터의 명령어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022F69-6B8F-44E5-9C81-C300B4CB47C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solidFill>
                  <a:srgbClr val="0D0D0D"/>
                </a:solidFill>
                <a:latin typeface="YDVYGOStd11"/>
              </a:rPr>
              <a:t>우리가 사용하는 컴퓨터의 명령어에는 어떤 것들이 있을까</a:t>
            </a:r>
            <a:r>
              <a:rPr lang="en-US" altLang="ko-KR" sz="1800" b="0" i="0" u="none" strike="noStrike" baseline="0" dirty="0">
                <a:solidFill>
                  <a:srgbClr val="0D0D0D"/>
                </a:solidFill>
                <a:latin typeface="YDVYGOStd11"/>
              </a:rPr>
              <a:t>? </a:t>
            </a:r>
          </a:p>
          <a:p>
            <a:pPr algn="l"/>
            <a:endParaRPr lang="en-US" altLang="ko-KR" sz="1800" dirty="0">
              <a:solidFill>
                <a:srgbClr val="0D0D0D"/>
              </a:solidFill>
              <a:latin typeface="YDVYGOStd11"/>
            </a:endParaRPr>
          </a:p>
          <a:p>
            <a:pPr algn="l"/>
            <a:r>
              <a:rPr lang="ko-KR" altLang="en-US" sz="1800" b="0" i="0" u="none" strike="noStrike" baseline="0" dirty="0">
                <a:solidFill>
                  <a:srgbClr val="FF0000"/>
                </a:solidFill>
                <a:latin typeface="YDVYGOStd11"/>
              </a:rPr>
              <a:t>인텔의 </a:t>
            </a:r>
            <a:r>
              <a:rPr lang="en-US" altLang="ko-KR" sz="1800" b="0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</a:rPr>
              <a:t>x86 CPU</a:t>
            </a:r>
            <a:r>
              <a:rPr lang="ko-KR" altLang="en-US" sz="1800" b="0" i="0" u="none" strike="noStrike" baseline="0" dirty="0">
                <a:solidFill>
                  <a:srgbClr val="FF0000"/>
                </a:solidFill>
                <a:latin typeface="YDVYGOStd11"/>
              </a:rPr>
              <a:t>가 제공하는 명령어에는 </a:t>
            </a:r>
            <a:r>
              <a:rPr lang="en-US" altLang="ko-KR" sz="1800" b="0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</a:rPr>
              <a:t>ADD</a:t>
            </a:r>
            <a:r>
              <a:rPr lang="en-US" altLang="ko-KR" sz="1800" b="0" i="0" u="none" strike="noStrike" baseline="0" dirty="0">
                <a:solidFill>
                  <a:srgbClr val="FF0000"/>
                </a:solidFill>
                <a:latin typeface="YDVYGOStd11"/>
              </a:rPr>
              <a:t>, </a:t>
            </a:r>
            <a:r>
              <a:rPr lang="en-US" altLang="ko-KR" sz="1800" b="0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</a:rPr>
              <a:t>SUB</a:t>
            </a:r>
            <a:r>
              <a:rPr lang="en-US" altLang="ko-KR" sz="1800" b="0" i="0" u="none" strike="noStrike" baseline="0" dirty="0">
                <a:solidFill>
                  <a:srgbClr val="FF0000"/>
                </a:solidFill>
                <a:latin typeface="YDVYGOStd11"/>
              </a:rPr>
              <a:t>, </a:t>
            </a:r>
            <a:r>
              <a:rPr lang="en-US" altLang="ko-KR" sz="1800" b="0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</a:rPr>
              <a:t>MOV</a:t>
            </a:r>
            <a:r>
              <a:rPr lang="en-US" altLang="ko-KR" sz="1800" b="0" i="0" u="none" strike="noStrike" baseline="0" dirty="0">
                <a:solidFill>
                  <a:srgbClr val="FF0000"/>
                </a:solidFill>
                <a:latin typeface="YDVYGOStd11"/>
              </a:rPr>
              <a:t>, </a:t>
            </a:r>
            <a:r>
              <a:rPr lang="en-US" altLang="ko-KR" sz="1800" b="0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</a:rPr>
              <a:t>IMUL </a:t>
            </a:r>
            <a:r>
              <a:rPr lang="ko-KR" altLang="en-US" sz="1800" b="0" i="0" u="none" strike="noStrike" baseline="0" dirty="0">
                <a:solidFill>
                  <a:srgbClr val="FF0000"/>
                </a:solidFill>
                <a:latin typeface="YDVYGOStd11"/>
              </a:rPr>
              <a:t>등이 있다</a:t>
            </a:r>
            <a:r>
              <a:rPr lang="en-US" altLang="ko-KR" sz="1800" b="0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ko-KR" altLang="en-US" sz="1800" b="0" i="0" u="none" strike="noStrike" baseline="0" dirty="0">
                <a:solidFill>
                  <a:srgbClr val="FF0000"/>
                </a:solidFill>
                <a:latin typeface="YDVYGOStd11"/>
              </a:rPr>
              <a:t>아주 많음</a:t>
            </a:r>
            <a:r>
              <a:rPr lang="en-US" altLang="ko-KR" sz="1800" b="0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  <a:r>
              <a:rPr lang="en-US" altLang="ko-KR" sz="1800" b="0" i="0" u="none" strike="noStrike" baseline="0" dirty="0">
                <a:solidFill>
                  <a:srgbClr val="FF0000"/>
                </a:solidFill>
                <a:latin typeface="YDVYGOStd11"/>
              </a:rPr>
              <a:t>. </a:t>
            </a:r>
            <a:r>
              <a:rPr lang="en-US" altLang="ko-KR" sz="1800" b="0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</a:rPr>
              <a:t>ADD</a:t>
            </a:r>
            <a:r>
              <a:rPr lang="ko-KR" altLang="en-US" sz="1800" b="0" i="0" u="none" strike="noStrike" baseline="0" dirty="0">
                <a:solidFill>
                  <a:srgbClr val="FF0000"/>
                </a:solidFill>
                <a:latin typeface="YDVYGOStd11"/>
              </a:rPr>
              <a:t>는 덧셈 연산이고 </a:t>
            </a:r>
            <a:r>
              <a:rPr lang="en-US" altLang="ko-KR" sz="1800" b="0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</a:rPr>
              <a:t>SUB</a:t>
            </a:r>
            <a:r>
              <a:rPr lang="ko-KR" altLang="en-US" sz="1800" b="0" i="0" u="none" strike="noStrike" baseline="0" dirty="0">
                <a:solidFill>
                  <a:srgbClr val="FF0000"/>
                </a:solidFill>
                <a:latin typeface="YDVYGOStd11"/>
              </a:rPr>
              <a:t>는 뺄셈 연산</a:t>
            </a:r>
            <a:r>
              <a:rPr lang="en-US" altLang="ko-KR" sz="1800" b="0" i="0" u="none" strike="noStrike" baseline="0" dirty="0">
                <a:solidFill>
                  <a:srgbClr val="FF0000"/>
                </a:solidFill>
                <a:latin typeface="YDVYGOStd11"/>
              </a:rPr>
              <a:t>, </a:t>
            </a:r>
            <a:r>
              <a:rPr lang="en-US" altLang="ko-KR" sz="1800" b="0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</a:rPr>
              <a:t>MOV</a:t>
            </a:r>
            <a:r>
              <a:rPr lang="ko-KR" altLang="en-US" sz="1800" b="0" i="0" u="none" strike="noStrike" baseline="0" dirty="0">
                <a:solidFill>
                  <a:srgbClr val="FF0000"/>
                </a:solidFill>
                <a:latin typeface="YDVYGOStd11"/>
              </a:rPr>
              <a:t>는 데이터 이동 연산</a:t>
            </a:r>
            <a:r>
              <a:rPr lang="en-US" altLang="ko-KR" sz="1800" b="0" i="0" u="none" strike="noStrike" baseline="0" dirty="0">
                <a:solidFill>
                  <a:srgbClr val="FF0000"/>
                </a:solidFill>
                <a:latin typeface="YDVYGOStd11"/>
              </a:rPr>
              <a:t>, </a:t>
            </a:r>
            <a:r>
              <a:rPr lang="en-US" altLang="ko-KR" sz="1800" b="0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</a:rPr>
              <a:t>IMUL</a:t>
            </a:r>
            <a:r>
              <a:rPr lang="ko-KR" altLang="en-US" sz="1800" b="0" i="0" u="none" strike="noStrike" baseline="0" dirty="0">
                <a:solidFill>
                  <a:srgbClr val="FF0000"/>
                </a:solidFill>
                <a:latin typeface="YDVYGOStd11"/>
              </a:rPr>
              <a:t>은 곱셈 연산이다</a:t>
            </a:r>
            <a:r>
              <a:rPr lang="en-US" altLang="ko-KR" sz="1800" b="0" i="0" u="none" strike="noStrike" baseline="0" dirty="0">
                <a:solidFill>
                  <a:srgbClr val="FF0000"/>
                </a:solidFill>
                <a:latin typeface="YDVYGOStd11"/>
              </a:rPr>
              <a:t>. </a:t>
            </a:r>
            <a:r>
              <a:rPr lang="en-US" altLang="ko-KR" sz="1800" b="0" i="0" u="none" strike="noStrike" baseline="0" dirty="0">
                <a:solidFill>
                  <a:srgbClr val="FF0000"/>
                </a:solidFill>
                <a:latin typeface="Consolas" panose="020B0609020204030204" pitchFamily="49" charset="0"/>
              </a:rPr>
              <a:t>CPU</a:t>
            </a:r>
            <a:r>
              <a:rPr lang="ko-KR" altLang="en-US" sz="1800" b="0" i="0" u="none" strike="noStrike" baseline="0" dirty="0">
                <a:solidFill>
                  <a:srgbClr val="FF0000"/>
                </a:solidFill>
                <a:latin typeface="YDVYGOStd11"/>
              </a:rPr>
              <a:t>의 주된 동작은 계산과 데이터 이동이다</a:t>
            </a:r>
            <a:r>
              <a:rPr lang="en-US" altLang="ko-KR" sz="1800" b="0" i="0" u="none" strike="noStrike" baseline="0" dirty="0">
                <a:solidFill>
                  <a:srgbClr val="FF0000"/>
                </a:solidFill>
                <a:latin typeface="YDVYGOStd11"/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Amazon.com: Intel Celeron M 410 1.46ghz 533mhz 1mb CPU: Everything Else">
            <a:extLst>
              <a:ext uri="{FF2B5EF4-FFF2-40B4-BE49-F238E27FC236}">
                <a16:creationId xmlns:a16="http://schemas.microsoft.com/office/drawing/2014/main" id="{242B4852-A606-4B8B-8D39-461A21F3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3848100"/>
            <a:ext cx="23717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래픽 6">
            <a:extLst>
              <a:ext uri="{FF2B5EF4-FFF2-40B4-BE49-F238E27FC236}">
                <a16:creationId xmlns:a16="http://schemas.microsoft.com/office/drawing/2014/main" id="{15D00F8C-B01D-48BB-8C6B-958FF39AF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2829" y="3301253"/>
            <a:ext cx="2293595" cy="31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8527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884</Words>
  <Application>Microsoft Office PowerPoint</Application>
  <PresentationFormat>화면 슬라이드 쇼(4:3)</PresentationFormat>
  <Paragraphs>138</Paragraphs>
  <Slides>51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51</vt:i4>
      </vt:variant>
    </vt:vector>
  </HeadingPairs>
  <TitlesOfParts>
    <vt:vector size="69" baseType="lpstr">
      <vt:lpstr>-apple-system</vt:lpstr>
      <vt:lpstr>HY얕은샘물M</vt:lpstr>
      <vt:lpstr>HY엽서L</vt:lpstr>
      <vt:lpstr>HY헤드라인M</vt:lpstr>
      <vt:lpstr>YDVYGOStd11</vt:lpstr>
      <vt:lpstr>YDVYMjOStd12</vt:lpstr>
      <vt:lpstr>굴림</vt:lpstr>
      <vt:lpstr>새굴림</vt:lpstr>
      <vt:lpstr>함초롬돋움</vt:lpstr>
      <vt:lpstr>Arial</vt:lpstr>
      <vt:lpstr>Comic Sans MS</vt:lpstr>
      <vt:lpstr>Consolas</vt:lpstr>
      <vt:lpstr>Symbol</vt:lpstr>
      <vt:lpstr>Tw Cen MT</vt:lpstr>
      <vt:lpstr>Wingdings</vt:lpstr>
      <vt:lpstr>Wingdings 2</vt:lpstr>
      <vt:lpstr>1_Crayons</vt:lpstr>
      <vt:lpstr>가을</vt:lpstr>
      <vt:lpstr>PowerPoint 프레젠테이션</vt:lpstr>
      <vt:lpstr>이번 장에서 학습할 내용</vt:lpstr>
      <vt:lpstr>이번 장에서 만들 프로그램</vt:lpstr>
      <vt:lpstr>프로그램이란?</vt:lpstr>
      <vt:lpstr>명령어란?</vt:lpstr>
      <vt:lpstr>컴퓨터와 인간</vt:lpstr>
      <vt:lpstr>Lab: 로보트 움직이기</vt:lpstr>
      <vt:lpstr>Sol: 로보트 움직이기</vt:lpstr>
      <vt:lpstr>실제 컴퓨터의 명령어</vt:lpstr>
      <vt:lpstr>컴퓨터가 이해하는 언어</vt:lpstr>
      <vt:lpstr>컴퓨터가 이해하는 언어</vt:lpstr>
      <vt:lpstr>프로그래밍 언어의 분류</vt:lpstr>
      <vt:lpstr>컴파일러의 역할</vt:lpstr>
      <vt:lpstr>왜 컴퓨터는 2진법을 사용할까?</vt:lpstr>
      <vt:lpstr>중간점검</vt:lpstr>
      <vt:lpstr>C언어</vt:lpstr>
      <vt:lpstr>C언어의 특징</vt:lpstr>
      <vt:lpstr>C언어의 특징</vt:lpstr>
      <vt:lpstr>C언어는 빠르다</vt:lpstr>
      <vt:lpstr>중간점검</vt:lpstr>
      <vt:lpstr>알고리즘</vt:lpstr>
      <vt:lpstr>알고리즘</vt:lpstr>
      <vt:lpstr>빵을 만드는 알고리즘</vt:lpstr>
      <vt:lpstr>알고리즘의 기술</vt:lpstr>
      <vt:lpstr>순서도의 예</vt:lpstr>
      <vt:lpstr>중간 점검</vt:lpstr>
      <vt:lpstr>프로그램 개발 과정</vt:lpstr>
      <vt:lpstr>통합 개발 환경</vt:lpstr>
      <vt:lpstr>비주얼 스튜디오</vt:lpstr>
      <vt:lpstr>비주얼 스튜디오 버전</vt:lpstr>
      <vt:lpstr>비주얼 스튜디오의 설치</vt:lpstr>
      <vt:lpstr>비주얼 스튜디오의 설치</vt:lpstr>
      <vt:lpstr>비주얼 스튜디오의 설치</vt:lpstr>
      <vt:lpstr>비주얼 스튜디오의 실행</vt:lpstr>
      <vt:lpstr>비주얼 스튜디오의 실행</vt:lpstr>
      <vt:lpstr>솔루션과 프로젝트</vt:lpstr>
      <vt:lpstr>[파일]→[새로 만들기]→[프로젝트] 메뉴를 선택하여 새로운 프로젝트를 생성한다.</vt:lpstr>
      <vt:lpstr>대화 상자에서 “빈 프로젝트”를 선택한다.</vt:lpstr>
      <vt:lpstr>프로젝트의 이름을 입력한다.</vt:lpstr>
      <vt:lpstr>프로젝트 생성</vt:lpstr>
      <vt:lpstr>소스 파일 작성</vt:lpstr>
      <vt:lpstr>소스 파일 추가</vt:lpstr>
      <vt:lpstr>소스 코드 입력</vt:lpstr>
      <vt:lpstr>소스 코드 입력</vt:lpstr>
      <vt:lpstr>소스 코드 입력시 주의 사항</vt:lpstr>
      <vt:lpstr>컴파일과 링크</vt:lpstr>
      <vt:lpstr>프로그램 실행</vt:lpstr>
      <vt:lpstr>오류가 있었다면?</vt:lpstr>
      <vt:lpstr>우리가 작성한 프로그램</vt:lpstr>
      <vt:lpstr>중간 점검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조종만</cp:lastModifiedBy>
  <cp:revision>165</cp:revision>
  <dcterms:created xsi:type="dcterms:W3CDTF">2007-06-29T06:43:39Z</dcterms:created>
  <dcterms:modified xsi:type="dcterms:W3CDTF">2021-12-29T06:59:33Z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